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68" r:id="rId4"/>
    <p:sldId id="269" r:id="rId5"/>
    <p:sldId id="270" r:id="rId6"/>
    <p:sldId id="271" r:id="rId7"/>
    <p:sldId id="275" r:id="rId8"/>
    <p:sldId id="272" r:id="rId9"/>
    <p:sldId id="274" r:id="rId10"/>
    <p:sldId id="277" r:id="rId11"/>
    <p:sldId id="278" r:id="rId12"/>
    <p:sldId id="279" r:id="rId13"/>
    <p:sldId id="280" r:id="rId14"/>
    <p:sldId id="281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518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FB545"/>
    <a:srgbClr val="A8F05B"/>
    <a:srgbClr val="FFB740"/>
    <a:srgbClr val="FF6A6A"/>
    <a:srgbClr val="BAE7F0"/>
    <a:srgbClr val="9CE1F0"/>
    <a:srgbClr val="0432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2"/>
    <p:restoredTop sz="94686"/>
  </p:normalViewPr>
  <p:slideViewPr>
    <p:cSldViewPr snapToGrid="0" snapToObjects="1">
      <p:cViewPr varScale="1">
        <p:scale>
          <a:sx n="101" d="100"/>
          <a:sy n="101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DB80-B873-824F-A8B5-2D3793B55BC6}" type="datetimeFigureOut">
              <a:rPr lang="en-AU" smtClean="0"/>
              <a:t>15/2/21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2E40E-AAE7-594C-A1E3-4FEF31C3B3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56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2E40E-AAE7-594C-A1E3-4FEF31C3B32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34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determined by the results in the pre test </a:t>
            </a:r>
            <a:r>
              <a:rPr lang="en-US" dirty="0">
                <a:sym typeface="Wingdings" pitchFamily="2" charset="2"/>
              </a:rPr>
              <a:t> You may have more or less!</a:t>
            </a:r>
          </a:p>
          <a:p>
            <a:r>
              <a:rPr lang="en-US" dirty="0"/>
              <a:t>Level One: Hardest (Challenges)</a:t>
            </a:r>
          </a:p>
          <a:p>
            <a:r>
              <a:rPr lang="en-US" dirty="0"/>
              <a:t>Level Two: At with some challenges</a:t>
            </a:r>
          </a:p>
          <a:p>
            <a:r>
              <a:rPr lang="en-US" dirty="0"/>
              <a:t>Level Three: With some support needed</a:t>
            </a:r>
          </a:p>
          <a:p>
            <a:r>
              <a:rPr lang="en-US" dirty="0"/>
              <a:t>Level Four: Small guided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2E40E-AAE7-594C-A1E3-4FEF31C3B32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8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90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1399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7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09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3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29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17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2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74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00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6E16-F481-5947-8425-D6E760AF2793}" type="datetimeFigureOut">
              <a:rPr lang="en-AU" smtClean="0"/>
              <a:t>15/2/21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188A-53B0-2F48-9204-A87BA6E3A1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97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6770" y="2050869"/>
            <a:ext cx="54492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500" dirty="0">
                <a:latin typeface="AGCanYouNotBold" charset="0"/>
                <a:ea typeface="AGCanYouNotBold" charset="0"/>
                <a:cs typeface="AGCanYouNotBold" charset="0"/>
              </a:rPr>
              <a:t>DAY ONE</a:t>
            </a:r>
          </a:p>
        </p:txBody>
      </p:sp>
    </p:spTree>
    <p:extLst>
      <p:ext uri="{BB962C8B-B14F-4D97-AF65-F5344CB8AC3E}">
        <p14:creationId xmlns:p14="http://schemas.microsoft.com/office/powerpoint/2010/main" val="37976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9815091" y="185858"/>
            <a:ext cx="582944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2800" dirty="0"/>
              <a:t>I do</a:t>
            </a:r>
          </a:p>
        </p:txBody>
      </p:sp>
      <p:sp>
        <p:nvSpPr>
          <p:cNvPr id="253" name="Shape 253"/>
          <p:cNvSpPr/>
          <p:nvPr/>
        </p:nvSpPr>
        <p:spPr>
          <a:xfrm>
            <a:off x="3378836" y="1201400"/>
            <a:ext cx="186749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8 + 7 = </a:t>
            </a:r>
          </a:p>
        </p:txBody>
      </p:sp>
      <p:sp>
        <p:nvSpPr>
          <p:cNvPr id="254" name="Shape 254"/>
          <p:cNvSpPr/>
          <p:nvPr/>
        </p:nvSpPr>
        <p:spPr>
          <a:xfrm>
            <a:off x="5174199" y="1152235"/>
            <a:ext cx="69730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15</a:t>
            </a:r>
          </a:p>
        </p:txBody>
      </p:sp>
      <p:sp>
        <p:nvSpPr>
          <p:cNvPr id="255" name="Shape 255"/>
          <p:cNvSpPr/>
          <p:nvPr/>
        </p:nvSpPr>
        <p:spPr>
          <a:xfrm>
            <a:off x="3083100" y="1872091"/>
            <a:ext cx="2492670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80 + 70 = </a:t>
            </a:r>
          </a:p>
        </p:txBody>
      </p:sp>
      <p:sp>
        <p:nvSpPr>
          <p:cNvPr id="256" name="Shape 256"/>
          <p:cNvSpPr/>
          <p:nvPr/>
        </p:nvSpPr>
        <p:spPr>
          <a:xfrm>
            <a:off x="5542071" y="1846540"/>
            <a:ext cx="100989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150</a:t>
            </a:r>
          </a:p>
        </p:txBody>
      </p:sp>
      <p:sp>
        <p:nvSpPr>
          <p:cNvPr id="257" name="Shape 257"/>
          <p:cNvSpPr/>
          <p:nvPr/>
        </p:nvSpPr>
        <p:spPr>
          <a:xfrm>
            <a:off x="2739221" y="2542779"/>
            <a:ext cx="311784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800 + 700 = </a:t>
            </a:r>
          </a:p>
        </p:txBody>
      </p:sp>
      <p:sp>
        <p:nvSpPr>
          <p:cNvPr id="258" name="Shape 258"/>
          <p:cNvSpPr/>
          <p:nvPr/>
        </p:nvSpPr>
        <p:spPr>
          <a:xfrm>
            <a:off x="5765725" y="2520891"/>
            <a:ext cx="1322478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1500</a:t>
            </a:r>
          </a:p>
        </p:txBody>
      </p:sp>
      <p:sp>
        <p:nvSpPr>
          <p:cNvPr id="259" name="Shape 259"/>
          <p:cNvSpPr/>
          <p:nvPr/>
        </p:nvSpPr>
        <p:spPr>
          <a:xfrm>
            <a:off x="2457930" y="3235355"/>
            <a:ext cx="374301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8000 + 7000 = </a:t>
            </a:r>
          </a:p>
        </p:txBody>
      </p:sp>
      <p:sp>
        <p:nvSpPr>
          <p:cNvPr id="260" name="Shape 260"/>
          <p:cNvSpPr/>
          <p:nvPr/>
        </p:nvSpPr>
        <p:spPr>
          <a:xfrm>
            <a:off x="6152681" y="3213467"/>
            <a:ext cx="1635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15000</a:t>
            </a:r>
          </a:p>
        </p:txBody>
      </p:sp>
      <p:sp>
        <p:nvSpPr>
          <p:cNvPr id="261" name="Shape 261"/>
          <p:cNvSpPr/>
          <p:nvPr/>
        </p:nvSpPr>
        <p:spPr>
          <a:xfrm>
            <a:off x="2005881" y="3906043"/>
            <a:ext cx="464710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80 000 + 70 000 = </a:t>
            </a:r>
          </a:p>
        </p:txBody>
      </p:sp>
      <p:sp>
        <p:nvSpPr>
          <p:cNvPr id="262" name="Shape 262"/>
          <p:cNvSpPr/>
          <p:nvPr/>
        </p:nvSpPr>
        <p:spPr>
          <a:xfrm>
            <a:off x="6522115" y="3906041"/>
            <a:ext cx="208711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4800"/>
              <a:t>150 000</a:t>
            </a:r>
          </a:p>
        </p:txBody>
      </p:sp>
    </p:spTree>
    <p:extLst>
      <p:ext uri="{BB962C8B-B14F-4D97-AF65-F5344CB8AC3E}">
        <p14:creationId xmlns:p14="http://schemas.microsoft.com/office/powerpoint/2010/main" val="283445332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 advAuto="0"/>
      <p:bldP spid="255" grpId="0" animBg="1" advAuto="0"/>
      <p:bldP spid="256" grpId="0" animBg="1" advAuto="0"/>
      <p:bldP spid="257" grpId="0" animBg="1" advAuto="0"/>
      <p:bldP spid="258" grpId="0" animBg="1" advAuto="0"/>
      <p:bldP spid="259" grpId="0" animBg="1" advAuto="0"/>
      <p:bldP spid="260" grpId="0" animBg="1" advAuto="0"/>
      <p:bldP spid="261" grpId="0" animBg="1" advAuto="0"/>
      <p:bldP spid="262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0533538" y="121127"/>
            <a:ext cx="90928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000"/>
              <a:t>I/We do</a:t>
            </a:r>
          </a:p>
        </p:txBody>
      </p:sp>
      <p:sp>
        <p:nvSpPr>
          <p:cNvPr id="265" name="Shape 265"/>
          <p:cNvSpPr/>
          <p:nvPr/>
        </p:nvSpPr>
        <p:spPr>
          <a:xfrm>
            <a:off x="4034288" y="1019724"/>
            <a:ext cx="1322478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1200</a:t>
            </a:r>
          </a:p>
        </p:txBody>
      </p:sp>
      <p:sp>
        <p:nvSpPr>
          <p:cNvPr id="266" name="Shape 266"/>
          <p:cNvSpPr/>
          <p:nvPr/>
        </p:nvSpPr>
        <p:spPr>
          <a:xfrm>
            <a:off x="4666377" y="2095265"/>
            <a:ext cx="1635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11000</a:t>
            </a:r>
          </a:p>
        </p:txBody>
      </p:sp>
      <p:sp>
        <p:nvSpPr>
          <p:cNvPr id="267" name="Shape 267"/>
          <p:cNvSpPr/>
          <p:nvPr/>
        </p:nvSpPr>
        <p:spPr>
          <a:xfrm>
            <a:off x="3529342" y="3170809"/>
            <a:ext cx="100989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180</a:t>
            </a:r>
          </a:p>
        </p:txBody>
      </p:sp>
      <p:sp>
        <p:nvSpPr>
          <p:cNvPr id="268" name="Shape 268"/>
          <p:cNvSpPr/>
          <p:nvPr/>
        </p:nvSpPr>
        <p:spPr>
          <a:xfrm>
            <a:off x="5558385" y="4259632"/>
            <a:ext cx="208711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170 000</a:t>
            </a:r>
          </a:p>
        </p:txBody>
      </p:sp>
      <p:sp>
        <p:nvSpPr>
          <p:cNvPr id="269" name="Shape 269"/>
          <p:cNvSpPr/>
          <p:nvPr/>
        </p:nvSpPr>
        <p:spPr>
          <a:xfrm>
            <a:off x="4736617" y="5288825"/>
            <a:ext cx="1322478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7000</a:t>
            </a:r>
          </a:p>
        </p:txBody>
      </p:sp>
      <p:sp>
        <p:nvSpPr>
          <p:cNvPr id="270" name="Shape 270"/>
          <p:cNvSpPr/>
          <p:nvPr/>
        </p:nvSpPr>
        <p:spPr>
          <a:xfrm>
            <a:off x="960271" y="1019724"/>
            <a:ext cx="311784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800 + 400 = </a:t>
            </a:r>
          </a:p>
        </p:txBody>
      </p:sp>
      <p:sp>
        <p:nvSpPr>
          <p:cNvPr id="271" name="Shape 271"/>
          <p:cNvSpPr/>
          <p:nvPr/>
        </p:nvSpPr>
        <p:spPr>
          <a:xfrm>
            <a:off x="923366" y="2095267"/>
            <a:ext cx="374301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4000 + 7000 = </a:t>
            </a:r>
          </a:p>
        </p:txBody>
      </p:sp>
      <p:sp>
        <p:nvSpPr>
          <p:cNvPr id="272" name="Shape 272"/>
          <p:cNvSpPr/>
          <p:nvPr/>
        </p:nvSpPr>
        <p:spPr>
          <a:xfrm>
            <a:off x="965313" y="3195941"/>
            <a:ext cx="235320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90 + 90 =</a:t>
            </a:r>
          </a:p>
        </p:txBody>
      </p:sp>
      <p:sp>
        <p:nvSpPr>
          <p:cNvPr id="273" name="Shape 273"/>
          <p:cNvSpPr/>
          <p:nvPr/>
        </p:nvSpPr>
        <p:spPr>
          <a:xfrm>
            <a:off x="890213" y="4296616"/>
            <a:ext cx="450764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80 000 + 90 000 =</a:t>
            </a:r>
          </a:p>
        </p:txBody>
      </p:sp>
      <p:sp>
        <p:nvSpPr>
          <p:cNvPr id="274" name="Shape 274"/>
          <p:cNvSpPr/>
          <p:nvPr/>
        </p:nvSpPr>
        <p:spPr>
          <a:xfrm>
            <a:off x="985428" y="5288825"/>
            <a:ext cx="360355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/>
            </a:lvl1pPr>
          </a:lstStyle>
          <a:p>
            <a:r>
              <a:rPr sz="4800"/>
              <a:t>4000 + 3000 =</a:t>
            </a:r>
          </a:p>
        </p:txBody>
      </p:sp>
    </p:spTree>
    <p:extLst>
      <p:ext uri="{BB962C8B-B14F-4D97-AF65-F5344CB8AC3E}">
        <p14:creationId xmlns:p14="http://schemas.microsoft.com/office/powerpoint/2010/main" val="74696587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 advAuto="0"/>
      <p:bldP spid="266" grpId="0" animBg="1" advAuto="0"/>
      <p:bldP spid="267" grpId="0" animBg="1" advAuto="0"/>
      <p:bldP spid="268" grpId="0" animBg="1" advAuto="0"/>
      <p:bldP spid="269" grpId="0" animBg="1" advAuto="0"/>
      <p:bldP spid="270" grpId="0" animBg="1" advAuto="0"/>
      <p:bldP spid="271" grpId="0" animBg="1" advAuto="0"/>
      <p:bldP spid="272" grpId="0" animBg="1" advAuto="0"/>
      <p:bldP spid="273" grpId="0" animBg="1" advAuto="0"/>
      <p:bldP spid="27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8043398" y="105679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 dirty="0"/>
              <a:t>You do!</a:t>
            </a:r>
          </a:p>
        </p:txBody>
      </p:sp>
      <p:sp>
        <p:nvSpPr>
          <p:cNvPr id="277" name="Shape 277"/>
          <p:cNvSpPr/>
          <p:nvPr/>
        </p:nvSpPr>
        <p:spPr>
          <a:xfrm>
            <a:off x="558829" y="-31941"/>
            <a:ext cx="4794011" cy="684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4000" dirty="0"/>
              <a:t>900 + 900 = </a:t>
            </a:r>
          </a:p>
          <a:p>
            <a:pPr algn="l">
              <a:defRPr sz="5000"/>
            </a:pPr>
            <a:endParaRPr sz="4000" dirty="0"/>
          </a:p>
          <a:p>
            <a:pPr algn="l">
              <a:defRPr sz="5000"/>
            </a:pPr>
            <a:r>
              <a:rPr sz="4000" dirty="0"/>
              <a:t>700 + 400 = </a:t>
            </a:r>
          </a:p>
          <a:p>
            <a:pPr algn="l">
              <a:defRPr sz="5000"/>
            </a:pPr>
            <a:endParaRPr sz="4000" dirty="0"/>
          </a:p>
          <a:p>
            <a:pPr algn="l">
              <a:defRPr sz="5000"/>
            </a:pPr>
            <a:r>
              <a:rPr sz="4000" dirty="0"/>
              <a:t>50 + 40 = </a:t>
            </a:r>
          </a:p>
          <a:p>
            <a:pPr algn="l">
              <a:defRPr sz="5000"/>
            </a:pPr>
            <a:endParaRPr sz="4000" dirty="0"/>
          </a:p>
          <a:p>
            <a:pPr algn="l">
              <a:defRPr sz="5000"/>
            </a:pPr>
            <a:r>
              <a:rPr sz="4000" dirty="0"/>
              <a:t>600 + 300 = </a:t>
            </a:r>
          </a:p>
          <a:p>
            <a:pPr algn="l">
              <a:defRPr sz="5000"/>
            </a:pPr>
            <a:endParaRPr sz="4000" dirty="0"/>
          </a:p>
          <a:p>
            <a:pPr algn="l">
              <a:defRPr sz="5000"/>
            </a:pPr>
            <a:r>
              <a:rPr sz="4000" dirty="0"/>
              <a:t>7000 + 2000 = </a:t>
            </a:r>
          </a:p>
          <a:p>
            <a:pPr algn="l">
              <a:defRPr sz="5000"/>
            </a:pPr>
            <a:endParaRPr sz="4000" dirty="0"/>
          </a:p>
          <a:p>
            <a:pPr algn="l">
              <a:defRPr sz="5000"/>
            </a:pPr>
            <a:r>
              <a:rPr sz="4000" dirty="0"/>
              <a:t>6000 + 3000 = </a:t>
            </a:r>
          </a:p>
        </p:txBody>
      </p:sp>
    </p:spTree>
    <p:extLst>
      <p:ext uri="{BB962C8B-B14F-4D97-AF65-F5344CB8AC3E}">
        <p14:creationId xmlns:p14="http://schemas.microsoft.com/office/powerpoint/2010/main" val="6611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881314" y="988219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80" name="Shape 280"/>
          <p:cNvSpPr/>
          <p:nvPr/>
        </p:nvSpPr>
        <p:spPr>
          <a:xfrm>
            <a:off x="4113130" y="2370244"/>
            <a:ext cx="3808736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Calculations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88162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9910953" y="212705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/>
              <a:t>You do!</a:t>
            </a:r>
          </a:p>
        </p:txBody>
      </p:sp>
      <p:sp>
        <p:nvSpPr>
          <p:cNvPr id="341" name="Shape 341"/>
          <p:cNvSpPr/>
          <p:nvPr/>
        </p:nvSpPr>
        <p:spPr>
          <a:xfrm>
            <a:off x="533103" y="137892"/>
            <a:ext cx="4563831" cy="672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4800"/>
              <a:t>83 + 42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44 + 71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95 + 47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86 + 19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54 + 33</a:t>
            </a:r>
          </a:p>
        </p:txBody>
      </p:sp>
    </p:spTree>
    <p:extLst>
      <p:ext uri="{BB962C8B-B14F-4D97-AF65-F5344CB8AC3E}">
        <p14:creationId xmlns:p14="http://schemas.microsoft.com/office/powerpoint/2010/main" val="196470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209501" y="914402"/>
            <a:ext cx="8554295" cy="5225143"/>
          </a:xfrm>
          <a:prstGeom prst="rect">
            <a:avLst/>
          </a:prstGeom>
          <a:solidFill>
            <a:srgbClr val="00B0F0">
              <a:alpha val="67000"/>
            </a:srgbClr>
          </a:solidFill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16101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1" name="Shape 121"/>
          <p:cNvSpPr/>
          <p:nvPr/>
        </p:nvSpPr>
        <p:spPr>
          <a:xfrm>
            <a:off x="2769325" y="1630773"/>
            <a:ext cx="7576459" cy="401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sz="3600" b="1" dirty="0">
                <a:latin typeface="Arial" charset="0"/>
                <a:ea typeface="Arial" charset="0"/>
                <a:cs typeface="Arial" charset="0"/>
              </a:rPr>
              <a:t>WALT</a:t>
            </a:r>
            <a:r>
              <a:rPr sz="3600" dirty="0">
                <a:latin typeface="Arial" charset="0"/>
                <a:ea typeface="Arial" charset="0"/>
                <a:cs typeface="Arial" charset="0"/>
              </a:rPr>
              <a:t>: </a:t>
            </a: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sz="2800" dirty="0">
                <a:latin typeface="Arial" charset="0"/>
                <a:ea typeface="Arial" charset="0"/>
                <a:cs typeface="Arial" charset="0"/>
              </a:rPr>
              <a:t>Represent numbers in a variety of ways</a:t>
            </a:r>
            <a:endParaRPr lang="en-AU" sz="28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3600" b="1" dirty="0">
                <a:latin typeface="Arial" charset="0"/>
                <a:ea typeface="Arial" charset="0"/>
                <a:cs typeface="Arial" charset="0"/>
              </a:rPr>
              <a:t>WILF</a:t>
            </a:r>
            <a:r>
              <a:rPr lang="en-AU" sz="36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571486" indent="-571486" algn="ctr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Represent numbers in Standard, Written, Expanded form</a:t>
            </a:r>
          </a:p>
          <a:p>
            <a:pPr marL="571486" indent="-571486" algn="ctr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Complete at least 5 examples.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6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87" y="2327581"/>
            <a:ext cx="7125891" cy="151804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3337061" y="342383"/>
            <a:ext cx="5924700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>
                <a:latin typeface="Comic Sans MS" charset="0"/>
                <a:ea typeface="Comic Sans MS" charset="0"/>
                <a:cs typeface="Comic Sans MS" charset="0"/>
              </a:rPr>
              <a:t>Place Value to 100 000</a:t>
            </a:r>
          </a:p>
        </p:txBody>
      </p:sp>
      <p:sp>
        <p:nvSpPr>
          <p:cNvPr id="125" name="Shape 125"/>
          <p:cNvSpPr/>
          <p:nvPr/>
        </p:nvSpPr>
        <p:spPr>
          <a:xfrm>
            <a:off x="2235065" y="1171316"/>
            <a:ext cx="9176987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 dirty="0">
                <a:latin typeface="Comic Sans MS" charset="0"/>
                <a:ea typeface="Comic Sans MS" charset="0"/>
                <a:cs typeface="Comic Sans MS" charset="0"/>
              </a:rPr>
              <a:t>There are 1000 unit cubes in each 1000 block. </a:t>
            </a:r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35" y="996634"/>
            <a:ext cx="857251" cy="714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1532860" y="1743326"/>
            <a:ext cx="1036982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>
                <a:latin typeface="Comic Sans MS" charset="0"/>
                <a:ea typeface="Comic Sans MS" charset="0"/>
                <a:cs typeface="Comic Sans MS" charset="0"/>
              </a:rPr>
              <a:t>How many unit cubes are there in the first row of this block?</a:t>
            </a:r>
          </a:p>
        </p:txBody>
      </p:sp>
      <p:sp>
        <p:nvSpPr>
          <p:cNvPr id="128" name="Shape 128"/>
          <p:cNvSpPr/>
          <p:nvPr/>
        </p:nvSpPr>
        <p:spPr>
          <a:xfrm>
            <a:off x="2697199" y="3931915"/>
            <a:ext cx="7301679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 dirty="0">
                <a:latin typeface="Comic Sans MS" charset="0"/>
                <a:ea typeface="Comic Sans MS" charset="0"/>
                <a:cs typeface="Comic Sans MS" charset="0"/>
              </a:rPr>
              <a:t>We can count in 1000! Lets count together.</a:t>
            </a:r>
          </a:p>
        </p:txBody>
      </p:sp>
      <p:sp>
        <p:nvSpPr>
          <p:cNvPr id="129" name="Shape 129"/>
          <p:cNvSpPr/>
          <p:nvPr/>
        </p:nvSpPr>
        <p:spPr>
          <a:xfrm>
            <a:off x="815547" y="4582554"/>
            <a:ext cx="77264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1000</a:t>
            </a:r>
          </a:p>
        </p:txBody>
      </p:sp>
      <p:sp>
        <p:nvSpPr>
          <p:cNvPr id="130" name="Shape 130"/>
          <p:cNvSpPr/>
          <p:nvPr/>
        </p:nvSpPr>
        <p:spPr>
          <a:xfrm>
            <a:off x="1788318" y="4585144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2000</a:t>
            </a:r>
          </a:p>
        </p:txBody>
      </p:sp>
      <p:sp>
        <p:nvSpPr>
          <p:cNvPr id="131" name="Shape 131"/>
          <p:cNvSpPr/>
          <p:nvPr/>
        </p:nvSpPr>
        <p:spPr>
          <a:xfrm>
            <a:off x="2873501" y="4613440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 dirty="0">
                <a:latin typeface="Comic Sans MS" charset="0"/>
                <a:ea typeface="Comic Sans MS" charset="0"/>
                <a:cs typeface="Comic Sans MS" charset="0"/>
              </a:rPr>
              <a:t>3000</a:t>
            </a:r>
          </a:p>
        </p:txBody>
      </p:sp>
      <p:sp>
        <p:nvSpPr>
          <p:cNvPr id="132" name="Shape 132"/>
          <p:cNvSpPr/>
          <p:nvPr/>
        </p:nvSpPr>
        <p:spPr>
          <a:xfrm>
            <a:off x="3960124" y="4595220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4000</a:t>
            </a:r>
          </a:p>
        </p:txBody>
      </p:sp>
      <p:sp>
        <p:nvSpPr>
          <p:cNvPr id="133" name="Shape 133"/>
          <p:cNvSpPr/>
          <p:nvPr/>
        </p:nvSpPr>
        <p:spPr>
          <a:xfrm>
            <a:off x="5024725" y="4582554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5000</a:t>
            </a:r>
          </a:p>
        </p:txBody>
      </p:sp>
      <p:sp>
        <p:nvSpPr>
          <p:cNvPr id="134" name="Shape 134"/>
          <p:cNvSpPr/>
          <p:nvPr/>
        </p:nvSpPr>
        <p:spPr>
          <a:xfrm>
            <a:off x="6058269" y="4595220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6000</a:t>
            </a:r>
          </a:p>
        </p:txBody>
      </p:sp>
      <p:sp>
        <p:nvSpPr>
          <p:cNvPr id="135" name="Shape 135"/>
          <p:cNvSpPr/>
          <p:nvPr/>
        </p:nvSpPr>
        <p:spPr>
          <a:xfrm>
            <a:off x="7107342" y="4582554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7000</a:t>
            </a:r>
          </a:p>
        </p:txBody>
      </p:sp>
      <p:sp>
        <p:nvSpPr>
          <p:cNvPr id="136" name="Shape 136"/>
          <p:cNvSpPr/>
          <p:nvPr/>
        </p:nvSpPr>
        <p:spPr>
          <a:xfrm>
            <a:off x="8236773" y="4582554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 dirty="0">
                <a:latin typeface="Comic Sans MS" charset="0"/>
                <a:ea typeface="Comic Sans MS" charset="0"/>
                <a:cs typeface="Comic Sans MS" charset="0"/>
              </a:rPr>
              <a:t>8000</a:t>
            </a:r>
          </a:p>
        </p:txBody>
      </p:sp>
      <p:sp>
        <p:nvSpPr>
          <p:cNvPr id="137" name="Shape 137"/>
          <p:cNvSpPr/>
          <p:nvPr/>
        </p:nvSpPr>
        <p:spPr>
          <a:xfrm>
            <a:off x="9273858" y="4623012"/>
            <a:ext cx="82234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9000</a:t>
            </a:r>
          </a:p>
        </p:txBody>
      </p:sp>
      <p:sp>
        <p:nvSpPr>
          <p:cNvPr id="138" name="Shape 138"/>
          <p:cNvSpPr/>
          <p:nvPr/>
        </p:nvSpPr>
        <p:spPr>
          <a:xfrm>
            <a:off x="10360481" y="4582554"/>
            <a:ext cx="105157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7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 dirty="0">
                <a:latin typeface="Comic Sans MS" charset="0"/>
                <a:ea typeface="Comic Sans MS" charset="0"/>
                <a:cs typeface="Comic Sans MS" charset="0"/>
              </a:rPr>
              <a:t>10 000</a:t>
            </a:r>
          </a:p>
        </p:txBody>
      </p:sp>
      <p:sp>
        <p:nvSpPr>
          <p:cNvPr id="139" name="Shape 139"/>
          <p:cNvSpPr/>
          <p:nvPr/>
        </p:nvSpPr>
        <p:spPr>
          <a:xfrm>
            <a:off x="2237041" y="4921089"/>
            <a:ext cx="857927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There are </a:t>
            </a:r>
            <a:r>
              <a:rPr sz="7200">
                <a:latin typeface="Comic Sans MS" charset="0"/>
                <a:ea typeface="Comic Sans MS" charset="0"/>
                <a:cs typeface="Comic Sans MS" charset="0"/>
              </a:rPr>
              <a:t>10 000</a:t>
            </a:r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 unit cubes in the first row. </a:t>
            </a:r>
          </a:p>
        </p:txBody>
      </p:sp>
      <p:sp>
        <p:nvSpPr>
          <p:cNvPr id="140" name="Shape 140"/>
          <p:cNvSpPr/>
          <p:nvPr/>
        </p:nvSpPr>
        <p:spPr>
          <a:xfrm>
            <a:off x="1177338" y="6066381"/>
            <a:ext cx="6312627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>
                <a:latin typeface="Comic Sans MS" charset="0"/>
                <a:ea typeface="Comic Sans MS" charset="0"/>
                <a:cs typeface="Comic Sans MS" charset="0"/>
              </a:rPr>
              <a:t>We can write this in written form as </a:t>
            </a:r>
          </a:p>
        </p:txBody>
      </p:sp>
      <p:sp>
        <p:nvSpPr>
          <p:cNvPr id="141" name="Shape 141"/>
          <p:cNvSpPr/>
          <p:nvPr/>
        </p:nvSpPr>
        <p:spPr>
          <a:xfrm>
            <a:off x="5769871" y="3295600"/>
            <a:ext cx="72200" cy="26680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1265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471345" y="5943270"/>
            <a:ext cx="3683702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sz="3600"/>
            </a:pPr>
            <a:r>
              <a:rPr sz="4400" dirty="0">
                <a:latin typeface="Comic Sans MS" charset="0"/>
                <a:ea typeface="Comic Sans MS" charset="0"/>
                <a:cs typeface="Comic Sans MS" charset="0"/>
              </a:rPr>
              <a:t>‘ten thousand’</a:t>
            </a:r>
          </a:p>
        </p:txBody>
      </p:sp>
    </p:spTree>
    <p:extLst>
      <p:ext uri="{BB962C8B-B14F-4D97-AF65-F5344CB8AC3E}">
        <p14:creationId xmlns:p14="http://schemas.microsoft.com/office/powerpoint/2010/main" val="8316110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2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61" y="1312666"/>
            <a:ext cx="7125891" cy="151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414970" y="202898"/>
            <a:ext cx="11195065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/>
            <a:r>
              <a:rPr sz="3200"/>
              <a:t>So if we know there are 10 000 in the first row, how many are there altogether?</a:t>
            </a:r>
          </a:p>
        </p:txBody>
      </p:sp>
      <p:sp>
        <p:nvSpPr>
          <p:cNvPr id="146" name="Shape 146"/>
          <p:cNvSpPr/>
          <p:nvPr/>
        </p:nvSpPr>
        <p:spPr>
          <a:xfrm>
            <a:off x="1918281" y="2946681"/>
            <a:ext cx="871232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200"/>
              <a:t>We can count in 10 000! </a:t>
            </a:r>
            <a:r>
              <a:rPr sz="3200" dirty="0"/>
              <a:t>Lets count together.</a:t>
            </a:r>
          </a:p>
        </p:txBody>
      </p:sp>
      <p:sp>
        <p:nvSpPr>
          <p:cNvPr id="147" name="Shape 147"/>
          <p:cNvSpPr/>
          <p:nvPr/>
        </p:nvSpPr>
        <p:spPr>
          <a:xfrm>
            <a:off x="2655687" y="3768822"/>
            <a:ext cx="1872308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400" dirty="0"/>
              <a:t>10 000</a:t>
            </a:r>
          </a:p>
        </p:txBody>
      </p:sp>
      <p:sp>
        <p:nvSpPr>
          <p:cNvPr id="148" name="Shape 148"/>
          <p:cNvSpPr/>
          <p:nvPr/>
        </p:nvSpPr>
        <p:spPr>
          <a:xfrm>
            <a:off x="5131653" y="3768822"/>
            <a:ext cx="1963679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400" dirty="0"/>
              <a:t>20 000</a:t>
            </a:r>
          </a:p>
        </p:txBody>
      </p:sp>
      <p:sp>
        <p:nvSpPr>
          <p:cNvPr id="149" name="Shape 149"/>
          <p:cNvSpPr/>
          <p:nvPr/>
        </p:nvSpPr>
        <p:spPr>
          <a:xfrm>
            <a:off x="7687706" y="3768822"/>
            <a:ext cx="1963679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400"/>
              <a:t>30 000</a:t>
            </a:r>
          </a:p>
        </p:txBody>
      </p:sp>
      <p:sp>
        <p:nvSpPr>
          <p:cNvPr id="150" name="Shape 150"/>
          <p:cNvSpPr/>
          <p:nvPr/>
        </p:nvSpPr>
        <p:spPr>
          <a:xfrm>
            <a:off x="2434884" y="4665264"/>
            <a:ext cx="7487627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 dirty="0"/>
              <a:t>There are </a:t>
            </a:r>
            <a:r>
              <a:rPr sz="6000" dirty="0"/>
              <a:t>30 000</a:t>
            </a:r>
            <a:r>
              <a:rPr dirty="0"/>
              <a:t> </a:t>
            </a:r>
            <a:r>
              <a:rPr sz="2400" dirty="0"/>
              <a:t>unit cubes altogether. </a:t>
            </a:r>
          </a:p>
        </p:txBody>
      </p:sp>
      <p:sp>
        <p:nvSpPr>
          <p:cNvPr id="151" name="Shape 151"/>
          <p:cNvSpPr/>
          <p:nvPr/>
        </p:nvSpPr>
        <p:spPr>
          <a:xfrm>
            <a:off x="967518" y="5887786"/>
            <a:ext cx="6312627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00"/>
              <a:t>We can write this in written form as </a:t>
            </a:r>
          </a:p>
        </p:txBody>
      </p:sp>
      <p:sp>
        <p:nvSpPr>
          <p:cNvPr id="152" name="Shape 152"/>
          <p:cNvSpPr/>
          <p:nvPr/>
        </p:nvSpPr>
        <p:spPr>
          <a:xfrm>
            <a:off x="7240250" y="5843542"/>
            <a:ext cx="3390352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sz="3600"/>
            </a:pPr>
            <a:r>
              <a:rPr sz="3375" dirty="0"/>
              <a:t>‘thirty thousand’</a:t>
            </a:r>
          </a:p>
        </p:txBody>
      </p:sp>
    </p:spTree>
    <p:extLst>
      <p:ext uri="{BB962C8B-B14F-4D97-AF65-F5344CB8AC3E}">
        <p14:creationId xmlns:p14="http://schemas.microsoft.com/office/powerpoint/2010/main" val="106406537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692600" y="297192"/>
            <a:ext cx="38039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Lets try another example:</a:t>
            </a: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87" y="1020318"/>
            <a:ext cx="4278467" cy="1028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775" y="1006650"/>
            <a:ext cx="4392167" cy="1055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2440478"/>
            <a:ext cx="910419" cy="8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59" y="2440478"/>
            <a:ext cx="910419" cy="8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844" y="2440478"/>
            <a:ext cx="910419" cy="8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28" y="2440478"/>
            <a:ext cx="910419" cy="8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16" y="4910894"/>
            <a:ext cx="2393157" cy="535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901" y="5728842"/>
            <a:ext cx="750095" cy="41076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8078391" y="112524"/>
            <a:ext cx="222817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40 000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forty thousand</a:t>
            </a:r>
          </a:p>
        </p:txBody>
      </p:sp>
      <p:sp>
        <p:nvSpPr>
          <p:cNvPr id="164" name="Shape 164"/>
          <p:cNvSpPr/>
          <p:nvPr/>
        </p:nvSpPr>
        <p:spPr>
          <a:xfrm>
            <a:off x="7198979" y="3709956"/>
            <a:ext cx="190276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500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five hundred</a:t>
            </a:r>
          </a:p>
        </p:txBody>
      </p:sp>
      <p:sp>
        <p:nvSpPr>
          <p:cNvPr id="165" name="Shape 165"/>
          <p:cNvSpPr/>
          <p:nvPr/>
        </p:nvSpPr>
        <p:spPr>
          <a:xfrm>
            <a:off x="4489874" y="4958054"/>
            <a:ext cx="1949253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40        forty</a:t>
            </a:r>
          </a:p>
        </p:txBody>
      </p:sp>
      <p:sp>
        <p:nvSpPr>
          <p:cNvPr id="166" name="Shape 166"/>
          <p:cNvSpPr/>
          <p:nvPr/>
        </p:nvSpPr>
        <p:spPr>
          <a:xfrm>
            <a:off x="3479486" y="5767072"/>
            <a:ext cx="179696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3        three</a:t>
            </a:r>
          </a:p>
        </p:txBody>
      </p:sp>
      <p:sp>
        <p:nvSpPr>
          <p:cNvPr id="167" name="Shape 167"/>
          <p:cNvSpPr/>
          <p:nvPr/>
        </p:nvSpPr>
        <p:spPr>
          <a:xfrm>
            <a:off x="1661007" y="6213202"/>
            <a:ext cx="646330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How many unit cubes do we have altogether?</a:t>
            </a:r>
          </a:p>
        </p:txBody>
      </p:sp>
      <p:sp>
        <p:nvSpPr>
          <p:cNvPr id="168" name="Shape 168"/>
          <p:cNvSpPr/>
          <p:nvPr/>
        </p:nvSpPr>
        <p:spPr>
          <a:xfrm>
            <a:off x="8194858" y="5934226"/>
            <a:ext cx="2394887" cy="903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0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5400"/>
              <a:t>46 543</a:t>
            </a:r>
          </a:p>
        </p:txBody>
      </p:sp>
      <p:sp>
        <p:nvSpPr>
          <p:cNvPr id="169" name="Shape 169"/>
          <p:cNvSpPr/>
          <p:nvPr/>
        </p:nvSpPr>
        <p:spPr>
          <a:xfrm>
            <a:off x="8048750" y="2445879"/>
            <a:ext cx="187391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6000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six thousand</a:t>
            </a:r>
          </a:p>
        </p:txBody>
      </p:sp>
      <p:pic>
        <p:nvPicPr>
          <p:cNvPr id="170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12" y="2440478"/>
            <a:ext cx="910419" cy="8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97" y="2440478"/>
            <a:ext cx="910419" cy="821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031" y="3738227"/>
            <a:ext cx="928688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595" y="3767095"/>
            <a:ext cx="928688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156" y="3767095"/>
            <a:ext cx="928688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719" y="3767095"/>
            <a:ext cx="928688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281" y="3773930"/>
            <a:ext cx="928688" cy="6965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042905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6" grpId="0" animBg="1" advAuto="0"/>
      <p:bldP spid="157" grpId="0" animBg="1" advAuto="0"/>
      <p:bldP spid="158" grpId="0" animBg="1" advAuto="0"/>
      <p:bldP spid="159" grpId="0" animBg="1" advAuto="0"/>
      <p:bldP spid="160" grpId="0" animBg="1" advAuto="0"/>
      <p:bldP spid="161" grpId="0" animBg="1" advAuto="0"/>
      <p:bldP spid="162" grpId="0" animBg="1" advAuto="0"/>
      <p:bldP spid="163" grpId="0" animBg="1" advAuto="0"/>
      <p:bldP spid="164" grpId="0" animBg="1" advAuto="0"/>
      <p:bldP spid="165" grpId="0" animBg="1" advAuto="0"/>
      <p:bldP spid="166" grpId="0" animBg="1" advAuto="0"/>
      <p:bldP spid="167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  <p:bldP spid="172" grpId="0" animBg="1" advAuto="0"/>
      <p:bldP spid="173" grpId="0" animBg="1" advAuto="0"/>
      <p:bldP spid="174" grpId="0" animBg="1" advAuto="0"/>
      <p:bldP spid="175" grpId="0" animBg="1" advAuto="0"/>
      <p:bldP spid="17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78"/>
          <p:cNvGraphicFramePr/>
          <p:nvPr>
            <p:extLst>
              <p:ext uri="{D42A27DB-BD31-4B8C-83A1-F6EECF244321}">
                <p14:modId xmlns:p14="http://schemas.microsoft.com/office/powerpoint/2010/main" val="2084726340"/>
              </p:ext>
            </p:extLst>
          </p:nvPr>
        </p:nvGraphicFramePr>
        <p:xfrm>
          <a:off x="1960508" y="421925"/>
          <a:ext cx="8036720" cy="2721513"/>
        </p:xfrm>
        <a:graphic>
          <a:graphicData uri="http://schemas.openxmlformats.org/drawingml/2006/table">
            <a:tbl>
              <a:tblPr/>
              <a:tblGrid>
                <a:gridCol w="1607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7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397"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 Thousands 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Thousands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Hundred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F2F9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Tens 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9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Ones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1919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90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9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F9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9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F2F9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9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6">
                        <a:satOff val="24555"/>
                        <a:lumOff val="2223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9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13A4EE">
                        <a:alpha val="395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036">
                <a:tc>
                  <a:txBody>
                    <a:bodyPr/>
                    <a:lstStyle/>
                    <a:p>
                      <a:pPr defTabSz="914400">
                        <a:defRPr sz="3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FF93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FF2F9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accent6">
                        <a:satOff val="24555"/>
                        <a:lumOff val="2223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13A4EE">
                        <a:alpha val="395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82" name="Group 182"/>
          <p:cNvGrpSpPr/>
          <p:nvPr/>
        </p:nvGrpSpPr>
        <p:grpSpPr>
          <a:xfrm>
            <a:off x="8968065" y="1169788"/>
            <a:ext cx="372955" cy="1268016"/>
            <a:chOff x="0" y="0"/>
            <a:chExt cx="530423" cy="1803400"/>
          </a:xfrm>
        </p:grpSpPr>
        <p:sp>
          <p:nvSpPr>
            <p:cNvPr id="179" name="Shape 179"/>
            <p:cNvSpPr/>
            <p:nvPr/>
          </p:nvSpPr>
          <p:spPr>
            <a:xfrm>
              <a:off x="0" y="1270000"/>
              <a:ext cx="530424" cy="5334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0" y="635000"/>
              <a:ext cx="530424" cy="5334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0" y="0"/>
              <a:ext cx="530424" cy="5334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7149739" y="1616273"/>
            <a:ext cx="908736" cy="821531"/>
            <a:chOff x="0" y="0"/>
            <a:chExt cx="1292423" cy="1168400"/>
          </a:xfrm>
        </p:grpSpPr>
        <p:sp>
          <p:nvSpPr>
            <p:cNvPr id="183" name="Shape 183"/>
            <p:cNvSpPr/>
            <p:nvPr/>
          </p:nvSpPr>
          <p:spPr>
            <a:xfrm>
              <a:off x="0" y="635000"/>
              <a:ext cx="530424" cy="5334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762000" y="635000"/>
              <a:ext cx="530424" cy="5334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0"/>
              <a:ext cx="530424" cy="5334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762000" y="0"/>
              <a:ext cx="530424" cy="5334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2184806" y="1460312"/>
            <a:ext cx="980173" cy="821531"/>
            <a:chOff x="0" y="0"/>
            <a:chExt cx="1394023" cy="1168400"/>
          </a:xfrm>
        </p:grpSpPr>
        <p:sp>
          <p:nvSpPr>
            <p:cNvPr id="188" name="Shape 188"/>
            <p:cNvSpPr/>
            <p:nvPr/>
          </p:nvSpPr>
          <p:spPr>
            <a:xfrm>
              <a:off x="39588" y="635000"/>
              <a:ext cx="530424" cy="533400"/>
            </a:xfrm>
            <a:prstGeom prst="ellipse">
              <a:avLst/>
            </a:prstGeom>
            <a:solidFill>
              <a:schemeClr val="accent2">
                <a:hueOff val="-554920"/>
                <a:satOff val="-21482"/>
                <a:lumOff val="-622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863600" y="635000"/>
              <a:ext cx="530424" cy="533400"/>
            </a:xfrm>
            <a:prstGeom prst="ellipse">
              <a:avLst/>
            </a:prstGeom>
            <a:solidFill>
              <a:schemeClr val="accent2">
                <a:hueOff val="-554920"/>
                <a:satOff val="-21482"/>
                <a:lumOff val="-622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0" y="0"/>
              <a:ext cx="530424" cy="533400"/>
            </a:xfrm>
            <a:prstGeom prst="ellipse">
              <a:avLst/>
            </a:prstGeom>
            <a:solidFill>
              <a:schemeClr val="accent2">
                <a:hueOff val="-554920"/>
                <a:satOff val="-21482"/>
                <a:lumOff val="-622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863600" y="0"/>
              <a:ext cx="530424" cy="533400"/>
            </a:xfrm>
            <a:prstGeom prst="ellipse">
              <a:avLst/>
            </a:prstGeom>
            <a:solidFill>
              <a:schemeClr val="accent2">
                <a:hueOff val="-554920"/>
                <a:satOff val="-21482"/>
                <a:lumOff val="-622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3828928" y="1201908"/>
            <a:ext cx="990149" cy="1268016"/>
            <a:chOff x="0" y="0"/>
            <a:chExt cx="1408211" cy="1803400"/>
          </a:xfrm>
        </p:grpSpPr>
        <p:sp>
          <p:nvSpPr>
            <p:cNvPr id="193" name="Shape 193"/>
            <p:cNvSpPr/>
            <p:nvPr/>
          </p:nvSpPr>
          <p:spPr>
            <a:xfrm>
              <a:off x="14188" y="1270000"/>
              <a:ext cx="530424" cy="533400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877788" y="1270000"/>
              <a:ext cx="530424" cy="533400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14188" y="635000"/>
              <a:ext cx="530424" cy="533400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877788" y="635000"/>
              <a:ext cx="530424" cy="533400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0"/>
              <a:ext cx="530424" cy="533400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863600" y="0"/>
              <a:ext cx="530424" cy="533400"/>
            </a:xfrm>
            <a:prstGeom prst="ellipse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5459921" y="1158347"/>
            <a:ext cx="952339" cy="1268016"/>
            <a:chOff x="0" y="0"/>
            <a:chExt cx="1354435" cy="1803400"/>
          </a:xfrm>
        </p:grpSpPr>
        <p:sp>
          <p:nvSpPr>
            <p:cNvPr id="200" name="Shape 200"/>
            <p:cNvSpPr/>
            <p:nvPr/>
          </p:nvSpPr>
          <p:spPr>
            <a:xfrm>
              <a:off x="50800" y="1270000"/>
              <a:ext cx="530424" cy="53340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01" name="Shape 201"/>
            <p:cNvSpPr/>
            <p:nvPr/>
          </p:nvSpPr>
          <p:spPr>
            <a:xfrm>
              <a:off x="824011" y="1270000"/>
              <a:ext cx="530425" cy="53340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0" y="635000"/>
              <a:ext cx="530424" cy="53340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824011" y="635000"/>
              <a:ext cx="530425" cy="53340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431800" y="0"/>
              <a:ext cx="530424" cy="533400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sp>
        <p:nvSpPr>
          <p:cNvPr id="206" name="Shape 206"/>
          <p:cNvSpPr/>
          <p:nvPr/>
        </p:nvSpPr>
        <p:spPr>
          <a:xfrm>
            <a:off x="2794170" y="2860487"/>
            <a:ext cx="291748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defTabSz="642899"/>
            <a:r>
              <a:rPr sz="2800"/>
              <a:t>4</a:t>
            </a:r>
          </a:p>
        </p:txBody>
      </p:sp>
      <p:sp>
        <p:nvSpPr>
          <p:cNvPr id="207" name="Shape 207"/>
          <p:cNvSpPr/>
          <p:nvPr/>
        </p:nvSpPr>
        <p:spPr>
          <a:xfrm>
            <a:off x="4378666" y="2775655"/>
            <a:ext cx="291748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defTabSz="642899"/>
            <a:r>
              <a:rPr sz="2800"/>
              <a:t>6</a:t>
            </a:r>
          </a:p>
        </p:txBody>
      </p:sp>
      <p:sp>
        <p:nvSpPr>
          <p:cNvPr id="208" name="Shape 208"/>
          <p:cNvSpPr/>
          <p:nvPr/>
        </p:nvSpPr>
        <p:spPr>
          <a:xfrm>
            <a:off x="5963163" y="2775655"/>
            <a:ext cx="291748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defTabSz="642899"/>
            <a:r>
              <a:rPr sz="2800"/>
              <a:t>5</a:t>
            </a:r>
          </a:p>
        </p:txBody>
      </p:sp>
      <p:sp>
        <p:nvSpPr>
          <p:cNvPr id="209" name="Shape 209"/>
          <p:cNvSpPr/>
          <p:nvPr/>
        </p:nvSpPr>
        <p:spPr>
          <a:xfrm>
            <a:off x="7578389" y="2775655"/>
            <a:ext cx="291748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defTabSz="642899"/>
            <a:r>
              <a:rPr sz="2800"/>
              <a:t>4</a:t>
            </a:r>
          </a:p>
        </p:txBody>
      </p:sp>
      <p:sp>
        <p:nvSpPr>
          <p:cNvPr id="210" name="Shape 210"/>
          <p:cNvSpPr/>
          <p:nvPr/>
        </p:nvSpPr>
        <p:spPr>
          <a:xfrm>
            <a:off x="9096437" y="2775655"/>
            <a:ext cx="291748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defTabSz="642899"/>
            <a:r>
              <a:rPr sz="2800"/>
              <a:t>3</a:t>
            </a:r>
          </a:p>
        </p:txBody>
      </p:sp>
      <p:sp>
        <p:nvSpPr>
          <p:cNvPr id="211" name="Shape 211"/>
          <p:cNvSpPr/>
          <p:nvPr/>
        </p:nvSpPr>
        <p:spPr>
          <a:xfrm>
            <a:off x="2907992" y="3432939"/>
            <a:ext cx="354264" cy="626133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1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0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2577594" y="3432939"/>
            <a:ext cx="1675857" cy="626133"/>
            <a:chOff x="-1" y="-19798"/>
            <a:chExt cx="2383439" cy="890497"/>
          </a:xfrm>
        </p:grpSpPr>
        <p:sp>
          <p:nvSpPr>
            <p:cNvPr id="212" name="Shape 212"/>
            <p:cNvSpPr/>
            <p:nvPr/>
          </p:nvSpPr>
          <p:spPr>
            <a:xfrm>
              <a:off x="-1" y="-19798"/>
              <a:ext cx="503842" cy="890497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4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939797" y="-19798"/>
              <a:ext cx="503842" cy="890497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09699" y="-19798"/>
              <a:ext cx="503842" cy="890497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879596" y="-19798"/>
              <a:ext cx="503842" cy="890497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2907992" y="4049087"/>
            <a:ext cx="1345461" cy="626133"/>
            <a:chOff x="-1" y="-19798"/>
            <a:chExt cx="1913542" cy="890497"/>
          </a:xfrm>
        </p:grpSpPr>
        <p:sp>
          <p:nvSpPr>
            <p:cNvPr id="217" name="Shape 217"/>
            <p:cNvSpPr/>
            <p:nvPr/>
          </p:nvSpPr>
          <p:spPr>
            <a:xfrm>
              <a:off x="1409700" y="-19798"/>
              <a:ext cx="503841" cy="890497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939799" y="-19798"/>
              <a:ext cx="503841" cy="890497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469899" y="-19798"/>
              <a:ext cx="503841" cy="890497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-1" y="-19798"/>
              <a:ext cx="503841" cy="890497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6</a:t>
              </a: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3233817" y="4656306"/>
            <a:ext cx="1019636" cy="626133"/>
            <a:chOff x="-1" y="-19798"/>
            <a:chExt cx="1450145" cy="890497"/>
          </a:xfrm>
        </p:grpSpPr>
        <p:sp>
          <p:nvSpPr>
            <p:cNvPr id="222" name="Shape 222"/>
            <p:cNvSpPr/>
            <p:nvPr/>
          </p:nvSpPr>
          <p:spPr>
            <a:xfrm>
              <a:off x="-1" y="-19798"/>
              <a:ext cx="503841" cy="890497"/>
            </a:xfrm>
            <a:prstGeom prst="rect">
              <a:avLst/>
            </a:prstGeom>
            <a:solidFill>
              <a:srgbClr val="FF2F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5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476405" y="-19798"/>
              <a:ext cx="503841" cy="890497"/>
            </a:xfrm>
            <a:prstGeom prst="rect">
              <a:avLst/>
            </a:prstGeom>
            <a:solidFill>
              <a:srgbClr val="FF2F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946303" y="-19798"/>
              <a:ext cx="503841" cy="890497"/>
            </a:xfrm>
            <a:prstGeom prst="rect">
              <a:avLst/>
            </a:prstGeom>
            <a:solidFill>
              <a:srgbClr val="FF2F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3568790" y="5263526"/>
            <a:ext cx="684663" cy="626133"/>
            <a:chOff x="-1" y="-19798"/>
            <a:chExt cx="973743" cy="890497"/>
          </a:xfrm>
        </p:grpSpPr>
        <p:sp>
          <p:nvSpPr>
            <p:cNvPr id="226" name="Shape 226"/>
            <p:cNvSpPr/>
            <p:nvPr/>
          </p:nvSpPr>
          <p:spPr>
            <a:xfrm>
              <a:off x="-1" y="-19798"/>
              <a:ext cx="503842" cy="890497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4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469900" y="-19798"/>
              <a:ext cx="503842" cy="890497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0</a:t>
              </a:r>
            </a:p>
          </p:txBody>
        </p:sp>
      </p:grpSp>
      <p:sp>
        <p:nvSpPr>
          <p:cNvPr id="229" name="Shape 229"/>
          <p:cNvSpPr/>
          <p:nvPr/>
        </p:nvSpPr>
        <p:spPr>
          <a:xfrm>
            <a:off x="3899187" y="5879674"/>
            <a:ext cx="354264" cy="626133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1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600"/>
              <a:t>3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5768470" y="3932258"/>
            <a:ext cx="1699670" cy="626133"/>
            <a:chOff x="-1" y="-19798"/>
            <a:chExt cx="2417309" cy="890497"/>
          </a:xfrm>
        </p:grpSpPr>
        <p:sp>
          <p:nvSpPr>
            <p:cNvPr id="230" name="Shape 230"/>
            <p:cNvSpPr/>
            <p:nvPr/>
          </p:nvSpPr>
          <p:spPr>
            <a:xfrm>
              <a:off x="-1" y="-19798"/>
              <a:ext cx="503842" cy="890497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4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482599" y="-19798"/>
              <a:ext cx="503842" cy="890497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6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956732" y="-19798"/>
              <a:ext cx="503842" cy="890497"/>
            </a:xfrm>
            <a:prstGeom prst="rect">
              <a:avLst/>
            </a:prstGeom>
            <a:solidFill>
              <a:srgbClr val="FF2F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5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1435098" y="-19798"/>
              <a:ext cx="503842" cy="890497"/>
            </a:xfrm>
            <a:prstGeom prst="rect">
              <a:avLst/>
            </a:prstGeom>
            <a:solidFill>
              <a:schemeClr val="accent6">
                <a:satOff val="24555"/>
                <a:lumOff val="22232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4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1913466" y="-19798"/>
              <a:ext cx="503842" cy="890497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41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3600"/>
                <a:t>3</a:t>
              </a:r>
            </a:p>
          </p:txBody>
        </p:sp>
      </p:grpSp>
      <p:sp>
        <p:nvSpPr>
          <p:cNvPr id="236" name="Shape 236"/>
          <p:cNvSpPr/>
          <p:nvPr/>
        </p:nvSpPr>
        <p:spPr>
          <a:xfrm>
            <a:off x="4420195" y="4245324"/>
            <a:ext cx="114895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800"/>
          </a:p>
        </p:txBody>
      </p:sp>
      <p:sp>
        <p:nvSpPr>
          <p:cNvPr id="237" name="Shape 237"/>
          <p:cNvSpPr/>
          <p:nvPr/>
        </p:nvSpPr>
        <p:spPr>
          <a:xfrm>
            <a:off x="4588204" y="4748639"/>
            <a:ext cx="452661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700" b="1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Expanded Form:</a:t>
            </a:r>
          </a:p>
        </p:txBody>
      </p:sp>
      <p:sp>
        <p:nvSpPr>
          <p:cNvPr id="238" name="Shape 238"/>
          <p:cNvSpPr/>
          <p:nvPr/>
        </p:nvSpPr>
        <p:spPr>
          <a:xfrm>
            <a:off x="4588204" y="5165137"/>
            <a:ext cx="677945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2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40 000 + 6000 + 500 + 40 + 3 = 46543</a:t>
            </a:r>
          </a:p>
        </p:txBody>
      </p:sp>
      <p:sp>
        <p:nvSpPr>
          <p:cNvPr id="239" name="Shape 239"/>
          <p:cNvSpPr/>
          <p:nvPr/>
        </p:nvSpPr>
        <p:spPr>
          <a:xfrm>
            <a:off x="4588204" y="5778530"/>
            <a:ext cx="452661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700" b="1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Written Form:</a:t>
            </a:r>
          </a:p>
        </p:txBody>
      </p:sp>
      <p:sp>
        <p:nvSpPr>
          <p:cNvPr id="240" name="Shape 240"/>
          <p:cNvSpPr/>
          <p:nvPr/>
        </p:nvSpPr>
        <p:spPr>
          <a:xfrm>
            <a:off x="4481048" y="6211922"/>
            <a:ext cx="771095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2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forty six thousand, five hundred and forty three</a:t>
            </a:r>
          </a:p>
        </p:txBody>
      </p:sp>
    </p:spTree>
    <p:extLst>
      <p:ext uri="{BB962C8B-B14F-4D97-AF65-F5344CB8AC3E}">
        <p14:creationId xmlns:p14="http://schemas.microsoft.com/office/powerpoint/2010/main" val="18623595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 advAuto="0"/>
      <p:bldP spid="187" grpId="0" animBg="1" advAuto="0"/>
      <p:bldP spid="192" grpId="0" animBg="1" advAuto="0"/>
      <p:bldP spid="199" grpId="0" animBg="1" advAuto="0"/>
      <p:bldP spid="205" grpId="0" animBg="1" advAuto="0"/>
      <p:bldP spid="206" grpId="0" animBg="1" advAuto="0"/>
      <p:bldP spid="207" grpId="0" animBg="1" advAuto="0"/>
      <p:bldP spid="208" grpId="0" animBg="1" advAuto="0"/>
      <p:bldP spid="209" grpId="0" animBg="1" advAuto="0"/>
      <p:bldP spid="210" grpId="0" animBg="1" advAuto="0"/>
      <p:bldP spid="211" grpId="0" animBg="1" advAuto="0"/>
      <p:bldP spid="216" grpId="0" animBg="1" advAuto="0"/>
      <p:bldP spid="221" grpId="0" animBg="1" advAuto="0"/>
      <p:bldP spid="225" grpId="0" animBg="1" advAuto="0"/>
      <p:bldP spid="228" grpId="0" animBg="1" advAuto="0"/>
      <p:bldP spid="229" grpId="0" animBg="1" advAuto="0"/>
      <p:bldP spid="235" grpId="0" animBg="1" advAuto="0"/>
      <p:bldP spid="236" grpId="0" animBg="1" advAuto="0"/>
      <p:bldP spid="237" grpId="0" animBg="1" advAuto="0"/>
      <p:bldP spid="238" grpId="0" animBg="1" advAuto="0"/>
      <p:bldP spid="239" grpId="0" animBg="1" advAuto="0"/>
      <p:bldP spid="24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881314" y="988219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22" name="Shape 122"/>
          <p:cNvSpPr/>
          <p:nvPr/>
        </p:nvSpPr>
        <p:spPr>
          <a:xfrm>
            <a:off x="4650844" y="2370244"/>
            <a:ext cx="2818080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Counting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Partitioning</a:t>
            </a:r>
            <a:endParaRPr sz="1547" dirty="0"/>
          </a:p>
        </p:txBody>
      </p:sp>
    </p:spTree>
    <p:extLst>
      <p:ext uri="{BB962C8B-B14F-4D97-AF65-F5344CB8AC3E}">
        <p14:creationId xmlns:p14="http://schemas.microsoft.com/office/powerpoint/2010/main" val="7819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10981734" y="166332"/>
            <a:ext cx="121026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>
                <a:latin typeface="Comic Sans MS" charset="0"/>
                <a:ea typeface="Comic Sans MS" charset="0"/>
                <a:cs typeface="Comic Sans MS" charset="0"/>
              </a:rPr>
              <a:t>I/we do</a:t>
            </a:r>
          </a:p>
        </p:txBody>
      </p:sp>
      <p:graphicFrame>
        <p:nvGraphicFramePr>
          <p:cNvPr id="243" name="Table 243"/>
          <p:cNvGraphicFramePr/>
          <p:nvPr>
            <p:extLst>
              <p:ext uri="{D42A27DB-BD31-4B8C-83A1-F6EECF244321}">
                <p14:modId xmlns:p14="http://schemas.microsoft.com/office/powerpoint/2010/main" val="749269605"/>
              </p:ext>
            </p:extLst>
          </p:nvPr>
        </p:nvGraphicFramePr>
        <p:xfrm>
          <a:off x="685801" y="754673"/>
          <a:ext cx="11284530" cy="5895512"/>
        </p:xfrm>
        <a:graphic>
          <a:graphicData uri="http://schemas.openxmlformats.org/drawingml/2006/table">
            <a:tbl>
              <a:tblPr/>
              <a:tblGrid>
                <a:gridCol w="247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Standard Form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Written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Expanded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12657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735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forty five thousand, three hundred and sixty one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341 36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70 000 + 1000 + 900 + 20 + 8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50 000 + 6000 + 300 + 30 + 2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thirty seven thousand, two hundred and eight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337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10981734" y="166332"/>
            <a:ext cx="102431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AU" sz="2400" dirty="0">
                <a:latin typeface="Comic Sans MS" charset="0"/>
                <a:ea typeface="Comic Sans MS" charset="0"/>
                <a:cs typeface="Comic Sans MS" charset="0"/>
              </a:rPr>
              <a:t>You do</a:t>
            </a:r>
            <a:endParaRPr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243" name="Table 243"/>
          <p:cNvGraphicFramePr/>
          <p:nvPr>
            <p:extLst>
              <p:ext uri="{D42A27DB-BD31-4B8C-83A1-F6EECF244321}">
                <p14:modId xmlns:p14="http://schemas.microsoft.com/office/powerpoint/2010/main" val="1996922172"/>
              </p:ext>
            </p:extLst>
          </p:nvPr>
        </p:nvGraphicFramePr>
        <p:xfrm>
          <a:off x="449317" y="607799"/>
          <a:ext cx="11284530" cy="5895512"/>
        </p:xfrm>
        <a:graphic>
          <a:graphicData uri="http://schemas.openxmlformats.org/drawingml/2006/table">
            <a:tbl>
              <a:tblPr/>
              <a:tblGrid>
                <a:gridCol w="247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Standard Form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Written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Expanded Form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34124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8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735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twenty three thousand, two hundred and eleven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/>
                      <a:r>
                        <a:rPr sz="32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76213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90 000 + 3000 + 500 + 10 + 3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40 000 + 6000 + 500 + 80 + 0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0021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 thousand and eight seven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2000" dirty="0"/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452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104" y="457200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Comic Sans MS" charset="0"/>
                <a:ea typeface="Comic Sans MS" charset="0"/>
                <a:cs typeface="Comic Sans MS" charset="0"/>
              </a:rPr>
              <a:t>Groups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62122"/>
              </p:ext>
            </p:extLst>
          </p:nvPr>
        </p:nvGraphicFramePr>
        <p:xfrm>
          <a:off x="541130" y="1480641"/>
          <a:ext cx="1130631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6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26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Level 1</a:t>
                      </a:r>
                    </a:p>
                    <a:p>
                      <a:pPr algn="ctr"/>
                      <a:r>
                        <a:rPr lang="en-AU" sz="14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Level 2</a:t>
                      </a:r>
                    </a:p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Level 3</a:t>
                      </a:r>
                    </a:p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Level 4</a:t>
                      </a:r>
                    </a:p>
                    <a:p>
                      <a:pPr algn="ctr"/>
                      <a:r>
                        <a:rPr lang="en-AU" sz="1600" dirty="0">
                          <a:solidFill>
                            <a:schemeClr val="tx1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pPr algn="ctr"/>
                      <a:endParaRPr lang="en-AU" sz="2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5968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206" y="126124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Plenary</a:t>
            </a:r>
            <a:endParaRPr lang="en-AU" sz="36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93" y="957316"/>
            <a:ext cx="1113078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Comic Sans MS" charset="0"/>
                <a:ea typeface="Comic Sans MS" charset="0"/>
                <a:cs typeface="Comic Sans MS" charset="0"/>
              </a:rPr>
              <a:t>Identifying the value of numbers within 4-5 digit numbers. </a:t>
            </a:r>
            <a:endParaRPr lang="en-AU" sz="48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28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  <a:endParaRPr lang="en-AU" sz="48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2800" dirty="0">
                <a:latin typeface="Comic Sans MS" charset="0"/>
                <a:ea typeface="Comic Sans MS" charset="0"/>
                <a:cs typeface="Comic Sans MS" charset="0"/>
              </a:rPr>
              <a:t>What is the value of the underlined digit?</a:t>
            </a:r>
            <a:endParaRPr lang="en-AU" sz="48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2800" dirty="0">
                <a:latin typeface="Comic Sans MS" charset="0"/>
                <a:ea typeface="Comic Sans MS" charset="0"/>
                <a:cs typeface="Comic Sans MS" charset="0"/>
              </a:rPr>
              <a:t> </a:t>
            </a:r>
            <a:endParaRPr lang="en-AU" sz="48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8</a:t>
            </a:r>
            <a:r>
              <a:rPr lang="en-AU" sz="3600" u="sng" dirty="0"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 366 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–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AU" sz="36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4000</a:t>
            </a:r>
            <a:endParaRPr lang="en-AU" sz="60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90</a:t>
            </a:r>
            <a:r>
              <a:rPr lang="en-AU" sz="3600" u="sng" dirty="0">
                <a:latin typeface="Comic Sans MS" charset="0"/>
                <a:ea typeface="Comic Sans MS" charset="0"/>
                <a:cs typeface="Comic Sans MS" charset="0"/>
              </a:rPr>
              <a:t>5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1 - </a:t>
            </a:r>
            <a:r>
              <a:rPr lang="en-AU" sz="36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50</a:t>
            </a:r>
            <a:endParaRPr lang="en-AU" sz="60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9</a:t>
            </a:r>
            <a:r>
              <a:rPr lang="en-AU" sz="3600" u="sng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 682 - </a:t>
            </a:r>
            <a:r>
              <a:rPr lang="en-AU" sz="36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2000</a:t>
            </a:r>
            <a:endParaRPr lang="en-AU" sz="60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14 </a:t>
            </a:r>
            <a:r>
              <a:rPr lang="en-AU" sz="3600" u="sng" dirty="0">
                <a:latin typeface="Comic Sans MS" charset="0"/>
                <a:ea typeface="Comic Sans MS" charset="0"/>
                <a:cs typeface="Comic Sans MS" charset="0"/>
              </a:rPr>
              <a:t>7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05 - </a:t>
            </a:r>
            <a:r>
              <a:rPr lang="en-AU" sz="36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700</a:t>
            </a:r>
            <a:endParaRPr lang="en-AU" sz="60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32 1</a:t>
            </a:r>
            <a:r>
              <a:rPr lang="en-AU" sz="3600" u="sng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1 - </a:t>
            </a:r>
            <a:r>
              <a:rPr lang="en-AU" sz="36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10</a:t>
            </a:r>
            <a:endParaRPr lang="en-AU" sz="60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10 43</a:t>
            </a:r>
            <a:r>
              <a:rPr lang="en-AU" sz="3600" u="sng" dirty="0">
                <a:latin typeface="Comic Sans MS" charset="0"/>
                <a:ea typeface="Comic Sans MS" charset="0"/>
                <a:cs typeface="Comic Sans MS" charset="0"/>
              </a:rPr>
              <a:t>9 </a:t>
            </a:r>
            <a:r>
              <a:rPr lang="en-AU" sz="3600" dirty="0">
                <a:latin typeface="Comic Sans MS" charset="0"/>
                <a:ea typeface="Comic Sans MS" charset="0"/>
                <a:cs typeface="Comic Sans MS" charset="0"/>
              </a:rPr>
              <a:t>- </a:t>
            </a:r>
            <a:r>
              <a:rPr lang="en-AU" sz="36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9</a:t>
            </a:r>
            <a:endParaRPr lang="en-AU" sz="60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934988" y="715349"/>
            <a:ext cx="995465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25</a:t>
            </a:r>
          </a:p>
        </p:txBody>
      </p:sp>
      <p:sp>
        <p:nvSpPr>
          <p:cNvPr id="126" name="Shape 126"/>
          <p:cNvSpPr/>
          <p:nvPr/>
        </p:nvSpPr>
        <p:spPr>
          <a:xfrm>
            <a:off x="9980310" y="135020"/>
            <a:ext cx="487314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2109"/>
              <a:t>I do</a:t>
            </a:r>
          </a:p>
        </p:txBody>
      </p:sp>
      <p:sp>
        <p:nvSpPr>
          <p:cNvPr id="127" name="Shape 127"/>
          <p:cNvSpPr/>
          <p:nvPr/>
        </p:nvSpPr>
        <p:spPr>
          <a:xfrm flipV="1">
            <a:off x="2694403" y="1803798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8" name="Shape 128"/>
          <p:cNvSpPr/>
          <p:nvPr/>
        </p:nvSpPr>
        <p:spPr>
          <a:xfrm flipH="1" flipV="1">
            <a:off x="3726656" y="1803798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9" name="Shape 129"/>
          <p:cNvSpPr/>
          <p:nvPr/>
        </p:nvSpPr>
        <p:spPr>
          <a:xfrm>
            <a:off x="2244566" y="2672142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20</a:t>
            </a:r>
          </a:p>
        </p:txBody>
      </p:sp>
      <p:sp>
        <p:nvSpPr>
          <p:cNvPr id="130" name="Shape 130"/>
          <p:cNvSpPr/>
          <p:nvPr/>
        </p:nvSpPr>
        <p:spPr>
          <a:xfrm>
            <a:off x="4066847" y="2672142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5</a:t>
            </a:r>
          </a:p>
        </p:txBody>
      </p:sp>
      <p:sp>
        <p:nvSpPr>
          <p:cNvPr id="131" name="Shape 131"/>
          <p:cNvSpPr/>
          <p:nvPr/>
        </p:nvSpPr>
        <p:spPr>
          <a:xfrm>
            <a:off x="1796182" y="3606783"/>
            <a:ext cx="194444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20 + 5 =</a:t>
            </a:r>
          </a:p>
        </p:txBody>
      </p:sp>
      <p:sp>
        <p:nvSpPr>
          <p:cNvPr id="132" name="Shape 132"/>
          <p:cNvSpPr/>
          <p:nvPr/>
        </p:nvSpPr>
        <p:spPr>
          <a:xfrm>
            <a:off x="4179332" y="3606783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25</a:t>
            </a:r>
          </a:p>
        </p:txBody>
      </p:sp>
      <p:sp>
        <p:nvSpPr>
          <p:cNvPr id="133" name="Shape 133"/>
          <p:cNvSpPr/>
          <p:nvPr/>
        </p:nvSpPr>
        <p:spPr>
          <a:xfrm>
            <a:off x="7488429" y="816551"/>
            <a:ext cx="1457130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149</a:t>
            </a:r>
          </a:p>
        </p:txBody>
      </p:sp>
      <p:sp>
        <p:nvSpPr>
          <p:cNvPr id="134" name="Shape 134"/>
          <p:cNvSpPr/>
          <p:nvPr/>
        </p:nvSpPr>
        <p:spPr>
          <a:xfrm flipV="1">
            <a:off x="7148522" y="1803798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5" name="Shape 135"/>
          <p:cNvSpPr/>
          <p:nvPr/>
        </p:nvSpPr>
        <p:spPr>
          <a:xfrm flipH="1" flipV="1">
            <a:off x="8809436" y="1803798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6" name="Shape 136"/>
          <p:cNvSpPr/>
          <p:nvPr/>
        </p:nvSpPr>
        <p:spPr>
          <a:xfrm>
            <a:off x="6467684" y="2642376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100</a:t>
            </a:r>
          </a:p>
        </p:txBody>
      </p:sp>
      <p:sp>
        <p:nvSpPr>
          <p:cNvPr id="137" name="Shape 137"/>
          <p:cNvSpPr/>
          <p:nvPr/>
        </p:nvSpPr>
        <p:spPr>
          <a:xfrm>
            <a:off x="9240114" y="2642376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9</a:t>
            </a:r>
          </a:p>
        </p:txBody>
      </p:sp>
      <p:sp>
        <p:nvSpPr>
          <p:cNvPr id="138" name="Shape 138"/>
          <p:cNvSpPr/>
          <p:nvPr/>
        </p:nvSpPr>
        <p:spPr>
          <a:xfrm>
            <a:off x="5727705" y="3575408"/>
            <a:ext cx="3391955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100 + 40 + 5 =</a:t>
            </a:r>
          </a:p>
        </p:txBody>
      </p:sp>
      <p:sp>
        <p:nvSpPr>
          <p:cNvPr id="139" name="Shape 139"/>
          <p:cNvSpPr/>
          <p:nvPr/>
        </p:nvSpPr>
        <p:spPr>
          <a:xfrm>
            <a:off x="9584144" y="3550227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149</a:t>
            </a:r>
          </a:p>
        </p:txBody>
      </p:sp>
      <p:sp>
        <p:nvSpPr>
          <p:cNvPr id="140" name="Shape 140"/>
          <p:cNvSpPr/>
          <p:nvPr/>
        </p:nvSpPr>
        <p:spPr>
          <a:xfrm flipV="1">
            <a:off x="8280798" y="1800741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1" name="Shape 141"/>
          <p:cNvSpPr/>
          <p:nvPr/>
        </p:nvSpPr>
        <p:spPr>
          <a:xfrm>
            <a:off x="7917894" y="2779298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5069922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934988" y="715349"/>
            <a:ext cx="995465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78</a:t>
            </a:r>
          </a:p>
        </p:txBody>
      </p:sp>
      <p:sp>
        <p:nvSpPr>
          <p:cNvPr id="145" name="Shape 145"/>
          <p:cNvSpPr/>
          <p:nvPr/>
        </p:nvSpPr>
        <p:spPr>
          <a:xfrm>
            <a:off x="9846365" y="135020"/>
            <a:ext cx="744820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2109"/>
              <a:t>we do</a:t>
            </a:r>
          </a:p>
        </p:txBody>
      </p:sp>
      <p:sp>
        <p:nvSpPr>
          <p:cNvPr id="146" name="Shape 146"/>
          <p:cNvSpPr/>
          <p:nvPr/>
        </p:nvSpPr>
        <p:spPr>
          <a:xfrm flipV="1">
            <a:off x="2694403" y="1803798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7" name="Shape 147"/>
          <p:cNvSpPr/>
          <p:nvPr/>
        </p:nvSpPr>
        <p:spPr>
          <a:xfrm flipH="1" flipV="1">
            <a:off x="3726656" y="1803798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48" name="Shape 148"/>
          <p:cNvSpPr/>
          <p:nvPr/>
        </p:nvSpPr>
        <p:spPr>
          <a:xfrm>
            <a:off x="2244566" y="2672142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70</a:t>
            </a:r>
          </a:p>
        </p:txBody>
      </p:sp>
      <p:sp>
        <p:nvSpPr>
          <p:cNvPr id="149" name="Shape 149"/>
          <p:cNvSpPr/>
          <p:nvPr/>
        </p:nvSpPr>
        <p:spPr>
          <a:xfrm>
            <a:off x="4066847" y="2672142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1796182" y="3606783"/>
            <a:ext cx="194444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70 + 8 =</a:t>
            </a:r>
          </a:p>
        </p:txBody>
      </p:sp>
      <p:sp>
        <p:nvSpPr>
          <p:cNvPr id="151" name="Shape 151"/>
          <p:cNvSpPr/>
          <p:nvPr/>
        </p:nvSpPr>
        <p:spPr>
          <a:xfrm>
            <a:off x="4179332" y="3606783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78</a:t>
            </a:r>
          </a:p>
        </p:txBody>
      </p:sp>
      <p:sp>
        <p:nvSpPr>
          <p:cNvPr id="152" name="Shape 152"/>
          <p:cNvSpPr/>
          <p:nvPr/>
        </p:nvSpPr>
        <p:spPr>
          <a:xfrm>
            <a:off x="7488429" y="816551"/>
            <a:ext cx="1457130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921</a:t>
            </a:r>
          </a:p>
        </p:txBody>
      </p:sp>
      <p:sp>
        <p:nvSpPr>
          <p:cNvPr id="153" name="Shape 153"/>
          <p:cNvSpPr/>
          <p:nvPr/>
        </p:nvSpPr>
        <p:spPr>
          <a:xfrm flipV="1">
            <a:off x="7148522" y="1803798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4" name="Shape 154"/>
          <p:cNvSpPr/>
          <p:nvPr/>
        </p:nvSpPr>
        <p:spPr>
          <a:xfrm flipH="1" flipV="1">
            <a:off x="8809436" y="1803798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55" name="Shape 155"/>
          <p:cNvSpPr/>
          <p:nvPr/>
        </p:nvSpPr>
        <p:spPr>
          <a:xfrm>
            <a:off x="6467684" y="2642376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900</a:t>
            </a:r>
          </a:p>
        </p:txBody>
      </p:sp>
      <p:sp>
        <p:nvSpPr>
          <p:cNvPr id="156" name="Shape 156"/>
          <p:cNvSpPr/>
          <p:nvPr/>
        </p:nvSpPr>
        <p:spPr>
          <a:xfrm>
            <a:off x="9240114" y="2642376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1</a:t>
            </a:r>
          </a:p>
        </p:txBody>
      </p:sp>
      <p:sp>
        <p:nvSpPr>
          <p:cNvPr id="157" name="Shape 157"/>
          <p:cNvSpPr/>
          <p:nvPr/>
        </p:nvSpPr>
        <p:spPr>
          <a:xfrm>
            <a:off x="5727705" y="3575408"/>
            <a:ext cx="3391955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900 + 20 + 1 =</a:t>
            </a:r>
          </a:p>
        </p:txBody>
      </p:sp>
      <p:sp>
        <p:nvSpPr>
          <p:cNvPr id="158" name="Shape 158"/>
          <p:cNvSpPr/>
          <p:nvPr/>
        </p:nvSpPr>
        <p:spPr>
          <a:xfrm>
            <a:off x="9584144" y="3550227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921</a:t>
            </a:r>
          </a:p>
        </p:txBody>
      </p:sp>
      <p:sp>
        <p:nvSpPr>
          <p:cNvPr id="159" name="Shape 159"/>
          <p:cNvSpPr/>
          <p:nvPr/>
        </p:nvSpPr>
        <p:spPr>
          <a:xfrm flipV="1">
            <a:off x="8280798" y="1800741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0" name="Shape 160"/>
          <p:cNvSpPr/>
          <p:nvPr/>
        </p:nvSpPr>
        <p:spPr>
          <a:xfrm>
            <a:off x="7917894" y="2779298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902638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58" grpId="0" animBg="1" advAuto="0"/>
      <p:bldP spid="159" grpId="0" animBg="1" advAuto="0"/>
      <p:bldP spid="16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670717" y="329794"/>
            <a:ext cx="1457130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367</a:t>
            </a:r>
          </a:p>
        </p:txBody>
      </p:sp>
      <p:sp>
        <p:nvSpPr>
          <p:cNvPr id="164" name="Shape 164"/>
          <p:cNvSpPr/>
          <p:nvPr/>
        </p:nvSpPr>
        <p:spPr>
          <a:xfrm>
            <a:off x="9826408" y="135020"/>
            <a:ext cx="783741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2109"/>
              <a:t>We do</a:t>
            </a:r>
          </a:p>
        </p:txBody>
      </p:sp>
      <p:sp>
        <p:nvSpPr>
          <p:cNvPr id="165" name="Shape 165"/>
          <p:cNvSpPr/>
          <p:nvPr/>
        </p:nvSpPr>
        <p:spPr>
          <a:xfrm flipV="1">
            <a:off x="2422899" y="1418245"/>
            <a:ext cx="52623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6" name="Shape 166"/>
          <p:cNvSpPr/>
          <p:nvPr/>
        </p:nvSpPr>
        <p:spPr>
          <a:xfrm flipH="1" flipV="1">
            <a:off x="3991724" y="1412222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67" name="Shape 167"/>
          <p:cNvSpPr/>
          <p:nvPr/>
        </p:nvSpPr>
        <p:spPr>
          <a:xfrm>
            <a:off x="1807728" y="2286587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300</a:t>
            </a:r>
          </a:p>
        </p:txBody>
      </p:sp>
      <p:sp>
        <p:nvSpPr>
          <p:cNvPr id="168" name="Shape 168"/>
          <p:cNvSpPr/>
          <p:nvPr/>
        </p:nvSpPr>
        <p:spPr>
          <a:xfrm>
            <a:off x="4372974" y="2286587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1703042" y="3386882"/>
            <a:ext cx="2383666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30 + 60 +7 =</a:t>
            </a:r>
          </a:p>
        </p:txBody>
      </p:sp>
      <p:sp>
        <p:nvSpPr>
          <p:cNvPr id="170" name="Shape 170"/>
          <p:cNvSpPr/>
          <p:nvPr/>
        </p:nvSpPr>
        <p:spPr>
          <a:xfrm>
            <a:off x="4529874" y="3386882"/>
            <a:ext cx="783869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367</a:t>
            </a:r>
          </a:p>
        </p:txBody>
      </p:sp>
      <p:sp>
        <p:nvSpPr>
          <p:cNvPr id="171" name="Shape 171"/>
          <p:cNvSpPr/>
          <p:nvPr/>
        </p:nvSpPr>
        <p:spPr>
          <a:xfrm>
            <a:off x="7742983" y="867281"/>
            <a:ext cx="1918795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4356</a:t>
            </a:r>
          </a:p>
        </p:txBody>
      </p:sp>
      <p:sp>
        <p:nvSpPr>
          <p:cNvPr id="172" name="Shape 172"/>
          <p:cNvSpPr/>
          <p:nvPr/>
        </p:nvSpPr>
        <p:spPr>
          <a:xfrm flipV="1">
            <a:off x="7457351" y="1848504"/>
            <a:ext cx="520285" cy="7574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3" name="Shape 173"/>
          <p:cNvSpPr/>
          <p:nvPr/>
        </p:nvSpPr>
        <p:spPr>
          <a:xfrm flipH="1" flipV="1">
            <a:off x="9558362" y="1854529"/>
            <a:ext cx="47848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4" name="Shape 174"/>
          <p:cNvSpPr/>
          <p:nvPr/>
        </p:nvSpPr>
        <p:spPr>
          <a:xfrm>
            <a:off x="6292783" y="2490699"/>
            <a:ext cx="1258358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4000</a:t>
            </a:r>
          </a:p>
        </p:txBody>
      </p:sp>
      <p:sp>
        <p:nvSpPr>
          <p:cNvPr id="175" name="Shape 175"/>
          <p:cNvSpPr/>
          <p:nvPr/>
        </p:nvSpPr>
        <p:spPr>
          <a:xfrm>
            <a:off x="9923989" y="2722871"/>
            <a:ext cx="368692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6</a:t>
            </a:r>
          </a:p>
        </p:txBody>
      </p:sp>
      <p:sp>
        <p:nvSpPr>
          <p:cNvPr id="176" name="Shape 176"/>
          <p:cNvSpPr/>
          <p:nvPr/>
        </p:nvSpPr>
        <p:spPr>
          <a:xfrm>
            <a:off x="5203675" y="4430767"/>
            <a:ext cx="3486532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4000+300+50+6 =</a:t>
            </a:r>
          </a:p>
        </p:txBody>
      </p:sp>
      <p:sp>
        <p:nvSpPr>
          <p:cNvPr id="177" name="Shape 177"/>
          <p:cNvSpPr/>
          <p:nvPr/>
        </p:nvSpPr>
        <p:spPr>
          <a:xfrm>
            <a:off x="9325655" y="4430767"/>
            <a:ext cx="102111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4356</a:t>
            </a:r>
          </a:p>
        </p:txBody>
      </p:sp>
      <p:sp>
        <p:nvSpPr>
          <p:cNvPr id="178" name="Shape 178"/>
          <p:cNvSpPr/>
          <p:nvPr/>
        </p:nvSpPr>
        <p:spPr>
          <a:xfrm flipV="1">
            <a:off x="9107548" y="1857425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9" name="Shape 179"/>
          <p:cNvSpPr/>
          <p:nvPr/>
        </p:nvSpPr>
        <p:spPr>
          <a:xfrm>
            <a:off x="8744644" y="2835980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50</a:t>
            </a:r>
          </a:p>
        </p:txBody>
      </p:sp>
      <p:sp>
        <p:nvSpPr>
          <p:cNvPr id="180" name="Shape 180"/>
          <p:cNvSpPr/>
          <p:nvPr/>
        </p:nvSpPr>
        <p:spPr>
          <a:xfrm flipV="1">
            <a:off x="3505069" y="1421141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1" name="Shape 181"/>
          <p:cNvSpPr/>
          <p:nvPr/>
        </p:nvSpPr>
        <p:spPr>
          <a:xfrm>
            <a:off x="3142166" y="2399696"/>
            <a:ext cx="665247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60</a:t>
            </a:r>
          </a:p>
        </p:txBody>
      </p:sp>
      <p:sp>
        <p:nvSpPr>
          <p:cNvPr id="182" name="Shape 182"/>
          <p:cNvSpPr/>
          <p:nvPr/>
        </p:nvSpPr>
        <p:spPr>
          <a:xfrm flipV="1">
            <a:off x="8075402" y="1919945"/>
            <a:ext cx="385751" cy="147383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3" name="Shape 183"/>
          <p:cNvSpPr/>
          <p:nvPr/>
        </p:nvSpPr>
        <p:spPr>
          <a:xfrm>
            <a:off x="7519752" y="3319927"/>
            <a:ext cx="961803" cy="77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1"/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5431198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  <p:bldP spid="166" grpId="0" animBg="1" advAuto="0"/>
      <p:bldP spid="167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  <p:bldP spid="172" grpId="0" animBg="1" advAuto="0"/>
      <p:bldP spid="173" grpId="0" animBg="1" advAuto="0"/>
      <p:bldP spid="174" grpId="0" animBg="1" advAuto="0"/>
      <p:bldP spid="175" grpId="0" animBg="1" advAuto="0"/>
      <p:bldP spid="176" grpId="0" animBg="1" advAuto="0"/>
      <p:bldP spid="177" grpId="0" animBg="1" advAuto="0"/>
      <p:bldP spid="178" grpId="0" animBg="1" advAuto="0"/>
      <p:bldP spid="179" grpId="0" animBg="1" advAuto="0"/>
      <p:bldP spid="180" grpId="0" animBg="1" advAuto="0"/>
      <p:bldP spid="181" grpId="0" animBg="1" advAuto="0"/>
      <p:bldP spid="182" grpId="0" animBg="1" advAuto="0"/>
      <p:bldP spid="18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00075" y="2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/>
              <a:t>You do!</a:t>
            </a:r>
          </a:p>
        </p:txBody>
      </p:sp>
      <p:sp>
        <p:nvSpPr>
          <p:cNvPr id="186" name="Shape 186"/>
          <p:cNvSpPr/>
          <p:nvPr/>
        </p:nvSpPr>
        <p:spPr>
          <a:xfrm>
            <a:off x="3470206" y="137892"/>
            <a:ext cx="2241700" cy="672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4800"/>
              <a:t>84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47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99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187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430</a:t>
            </a:r>
          </a:p>
        </p:txBody>
      </p:sp>
      <p:sp>
        <p:nvSpPr>
          <p:cNvPr id="187" name="Shape 187"/>
          <p:cNvSpPr/>
          <p:nvPr/>
        </p:nvSpPr>
        <p:spPr>
          <a:xfrm>
            <a:off x="8323974" y="137892"/>
            <a:ext cx="2241700" cy="672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4800"/>
              <a:t>762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836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3215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7682</a:t>
            </a:r>
          </a:p>
          <a:p>
            <a:pPr algn="l">
              <a:defRPr sz="5000"/>
            </a:pPr>
            <a:endParaRPr sz="4800" dirty="0"/>
          </a:p>
          <a:p>
            <a:pPr algn="l">
              <a:defRPr sz="5000"/>
            </a:pPr>
            <a:r>
              <a:rPr sz="4800" dirty="0"/>
              <a:t>1092</a:t>
            </a:r>
          </a:p>
        </p:txBody>
      </p:sp>
    </p:spTree>
    <p:extLst>
      <p:ext uri="{BB962C8B-B14F-4D97-AF65-F5344CB8AC3E}">
        <p14:creationId xmlns:p14="http://schemas.microsoft.com/office/powerpoint/2010/main" val="150880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2881314" y="988219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50" name="Shape 250"/>
          <p:cNvSpPr/>
          <p:nvPr/>
        </p:nvSpPr>
        <p:spPr>
          <a:xfrm>
            <a:off x="3402828" y="2370244"/>
            <a:ext cx="5245539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It’s Nothing New 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Adding with Pim</a:t>
            </a:r>
          </a:p>
        </p:txBody>
      </p:sp>
    </p:spTree>
    <p:extLst>
      <p:ext uri="{BB962C8B-B14F-4D97-AF65-F5344CB8AC3E}">
        <p14:creationId xmlns:p14="http://schemas.microsoft.com/office/powerpoint/2010/main" val="2914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53" y="1010389"/>
            <a:ext cx="5411273" cy="543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2434829" y="1089423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4" name="Shape 194"/>
          <p:cNvSpPr/>
          <p:nvPr/>
        </p:nvSpPr>
        <p:spPr>
          <a:xfrm>
            <a:off x="3464721" y="1089423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5" name="Shape 195"/>
          <p:cNvSpPr/>
          <p:nvPr/>
        </p:nvSpPr>
        <p:spPr>
          <a:xfrm>
            <a:off x="4494610" y="1089423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6" name="Shape 196"/>
          <p:cNvSpPr/>
          <p:nvPr/>
        </p:nvSpPr>
        <p:spPr>
          <a:xfrm>
            <a:off x="5524501" y="1089423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7" name="Shape 197"/>
          <p:cNvSpPr/>
          <p:nvPr/>
        </p:nvSpPr>
        <p:spPr>
          <a:xfrm>
            <a:off x="6554393" y="1089423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8" name="Shape 198"/>
          <p:cNvSpPr/>
          <p:nvPr/>
        </p:nvSpPr>
        <p:spPr>
          <a:xfrm>
            <a:off x="2434829" y="1631157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9" name="Shape 199"/>
          <p:cNvSpPr/>
          <p:nvPr/>
        </p:nvSpPr>
        <p:spPr>
          <a:xfrm>
            <a:off x="3464721" y="1631157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0" name="Shape 200"/>
          <p:cNvSpPr/>
          <p:nvPr/>
        </p:nvSpPr>
        <p:spPr>
          <a:xfrm>
            <a:off x="4494610" y="1631157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1" name="Shape 201"/>
          <p:cNvSpPr/>
          <p:nvPr/>
        </p:nvSpPr>
        <p:spPr>
          <a:xfrm>
            <a:off x="5524501" y="1631157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2" name="Shape 202"/>
          <p:cNvSpPr/>
          <p:nvPr/>
        </p:nvSpPr>
        <p:spPr>
          <a:xfrm>
            <a:off x="6554393" y="1631157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3" name="Shape 203"/>
          <p:cNvSpPr/>
          <p:nvPr/>
        </p:nvSpPr>
        <p:spPr>
          <a:xfrm>
            <a:off x="7448652" y="298144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 x 2 = </a:t>
            </a:r>
          </a:p>
        </p:txBody>
      </p:sp>
      <p:sp>
        <p:nvSpPr>
          <p:cNvPr id="204" name="Shape 204"/>
          <p:cNvSpPr/>
          <p:nvPr/>
        </p:nvSpPr>
        <p:spPr>
          <a:xfrm>
            <a:off x="7448652" y="779743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2 x 2 = </a:t>
            </a:r>
          </a:p>
        </p:txBody>
      </p:sp>
      <p:sp>
        <p:nvSpPr>
          <p:cNvPr id="205" name="Shape 205"/>
          <p:cNvSpPr/>
          <p:nvPr/>
        </p:nvSpPr>
        <p:spPr>
          <a:xfrm>
            <a:off x="7448652" y="1261340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3 x 2 = </a:t>
            </a:r>
          </a:p>
        </p:txBody>
      </p:sp>
      <p:sp>
        <p:nvSpPr>
          <p:cNvPr id="206" name="Shape 206"/>
          <p:cNvSpPr/>
          <p:nvPr/>
        </p:nvSpPr>
        <p:spPr>
          <a:xfrm>
            <a:off x="7448652" y="1742940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4 x 2 = </a:t>
            </a:r>
          </a:p>
        </p:txBody>
      </p:sp>
      <p:sp>
        <p:nvSpPr>
          <p:cNvPr id="207" name="Shape 207"/>
          <p:cNvSpPr/>
          <p:nvPr/>
        </p:nvSpPr>
        <p:spPr>
          <a:xfrm>
            <a:off x="7448652" y="2293929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5 x 2 = </a:t>
            </a:r>
          </a:p>
        </p:txBody>
      </p:sp>
      <p:sp>
        <p:nvSpPr>
          <p:cNvPr id="208" name="Shape 208"/>
          <p:cNvSpPr/>
          <p:nvPr/>
        </p:nvSpPr>
        <p:spPr>
          <a:xfrm>
            <a:off x="7448652" y="2759760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6 x 2 = </a:t>
            </a:r>
          </a:p>
        </p:txBody>
      </p:sp>
      <p:sp>
        <p:nvSpPr>
          <p:cNvPr id="209" name="Shape 209"/>
          <p:cNvSpPr/>
          <p:nvPr/>
        </p:nvSpPr>
        <p:spPr>
          <a:xfrm>
            <a:off x="7448652" y="3254172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7 x 2 = </a:t>
            </a:r>
          </a:p>
        </p:txBody>
      </p:sp>
      <p:sp>
        <p:nvSpPr>
          <p:cNvPr id="210" name="Shape 210"/>
          <p:cNvSpPr/>
          <p:nvPr/>
        </p:nvSpPr>
        <p:spPr>
          <a:xfrm>
            <a:off x="7448652" y="3808116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8 x 2 = </a:t>
            </a:r>
          </a:p>
        </p:txBody>
      </p:sp>
      <p:sp>
        <p:nvSpPr>
          <p:cNvPr id="211" name="Shape 211"/>
          <p:cNvSpPr/>
          <p:nvPr/>
        </p:nvSpPr>
        <p:spPr>
          <a:xfrm>
            <a:off x="7448652" y="4289715"/>
            <a:ext cx="149541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9 x 2 = </a:t>
            </a:r>
          </a:p>
        </p:txBody>
      </p:sp>
      <p:sp>
        <p:nvSpPr>
          <p:cNvPr id="212" name="Shape 212"/>
          <p:cNvSpPr/>
          <p:nvPr/>
        </p:nvSpPr>
        <p:spPr>
          <a:xfrm>
            <a:off x="7448651" y="4770428"/>
            <a:ext cx="1761155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10 x 2 = </a:t>
            </a:r>
          </a:p>
        </p:txBody>
      </p:sp>
      <p:sp>
        <p:nvSpPr>
          <p:cNvPr id="213" name="Shape 213"/>
          <p:cNvSpPr/>
          <p:nvPr/>
        </p:nvSpPr>
        <p:spPr>
          <a:xfrm>
            <a:off x="7448651" y="5221377"/>
            <a:ext cx="184115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11 x 2 = </a:t>
            </a:r>
          </a:p>
        </p:txBody>
      </p:sp>
      <p:sp>
        <p:nvSpPr>
          <p:cNvPr id="214" name="Shape 214"/>
          <p:cNvSpPr/>
          <p:nvPr/>
        </p:nvSpPr>
        <p:spPr>
          <a:xfrm>
            <a:off x="7448651" y="5676792"/>
            <a:ext cx="175178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3200" dirty="0">
                <a:latin typeface="Comic Sans MS" charset="0"/>
                <a:ea typeface="Comic Sans MS" charset="0"/>
                <a:cs typeface="Comic Sans MS" charset="0"/>
              </a:rPr>
              <a:t>12 x 2 = </a:t>
            </a:r>
          </a:p>
        </p:txBody>
      </p:sp>
      <p:sp>
        <p:nvSpPr>
          <p:cNvPr id="215" name="Shape 215"/>
          <p:cNvSpPr/>
          <p:nvPr/>
        </p:nvSpPr>
        <p:spPr>
          <a:xfrm>
            <a:off x="8783253" y="299028"/>
            <a:ext cx="32220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2</a:t>
            </a:r>
          </a:p>
        </p:txBody>
      </p:sp>
      <p:sp>
        <p:nvSpPr>
          <p:cNvPr id="216" name="Shape 216"/>
          <p:cNvSpPr/>
          <p:nvPr/>
        </p:nvSpPr>
        <p:spPr>
          <a:xfrm>
            <a:off x="8783253" y="778265"/>
            <a:ext cx="32220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4</a:t>
            </a:r>
          </a:p>
        </p:txBody>
      </p:sp>
      <p:sp>
        <p:nvSpPr>
          <p:cNvPr id="217" name="Shape 217"/>
          <p:cNvSpPr/>
          <p:nvPr/>
        </p:nvSpPr>
        <p:spPr>
          <a:xfrm>
            <a:off x="8783253" y="1262817"/>
            <a:ext cx="32220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6</a:t>
            </a:r>
          </a:p>
        </p:txBody>
      </p:sp>
      <p:sp>
        <p:nvSpPr>
          <p:cNvPr id="218" name="Shape 218"/>
          <p:cNvSpPr/>
          <p:nvPr/>
        </p:nvSpPr>
        <p:spPr>
          <a:xfrm>
            <a:off x="8783253" y="1726329"/>
            <a:ext cx="32220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8</a:t>
            </a:r>
          </a:p>
        </p:txBody>
      </p:sp>
      <p:sp>
        <p:nvSpPr>
          <p:cNvPr id="219" name="Shape 219"/>
          <p:cNvSpPr/>
          <p:nvPr/>
        </p:nvSpPr>
        <p:spPr>
          <a:xfrm>
            <a:off x="8798773" y="2271829"/>
            <a:ext cx="63632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10</a:t>
            </a:r>
          </a:p>
        </p:txBody>
      </p:sp>
      <p:sp>
        <p:nvSpPr>
          <p:cNvPr id="220" name="Shape 220"/>
          <p:cNvSpPr/>
          <p:nvPr/>
        </p:nvSpPr>
        <p:spPr>
          <a:xfrm>
            <a:off x="8759761" y="2725767"/>
            <a:ext cx="50655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12</a:t>
            </a:r>
          </a:p>
        </p:txBody>
      </p:sp>
      <p:sp>
        <p:nvSpPr>
          <p:cNvPr id="221" name="Shape 221"/>
          <p:cNvSpPr/>
          <p:nvPr/>
        </p:nvSpPr>
        <p:spPr>
          <a:xfrm>
            <a:off x="8783253" y="3291821"/>
            <a:ext cx="50655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14</a:t>
            </a:r>
          </a:p>
        </p:txBody>
      </p:sp>
      <p:sp>
        <p:nvSpPr>
          <p:cNvPr id="222" name="Shape 222"/>
          <p:cNvSpPr/>
          <p:nvPr/>
        </p:nvSpPr>
        <p:spPr>
          <a:xfrm>
            <a:off x="8823663" y="3779663"/>
            <a:ext cx="50655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16</a:t>
            </a:r>
          </a:p>
        </p:txBody>
      </p:sp>
      <p:sp>
        <p:nvSpPr>
          <p:cNvPr id="223" name="Shape 223"/>
          <p:cNvSpPr/>
          <p:nvPr/>
        </p:nvSpPr>
        <p:spPr>
          <a:xfrm>
            <a:off x="8810709" y="4281885"/>
            <a:ext cx="50655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18</a:t>
            </a:r>
          </a:p>
        </p:txBody>
      </p:sp>
      <p:sp>
        <p:nvSpPr>
          <p:cNvPr id="224" name="Shape 224"/>
          <p:cNvSpPr/>
          <p:nvPr/>
        </p:nvSpPr>
        <p:spPr>
          <a:xfrm>
            <a:off x="9013036" y="4770428"/>
            <a:ext cx="57227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20</a:t>
            </a:r>
          </a:p>
        </p:txBody>
      </p:sp>
      <p:sp>
        <p:nvSpPr>
          <p:cNvPr id="225" name="Shape 225"/>
          <p:cNvSpPr/>
          <p:nvPr/>
        </p:nvSpPr>
        <p:spPr>
          <a:xfrm>
            <a:off x="9003665" y="5234028"/>
            <a:ext cx="57227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22</a:t>
            </a:r>
          </a:p>
        </p:txBody>
      </p:sp>
      <p:sp>
        <p:nvSpPr>
          <p:cNvPr id="226" name="Shape 226"/>
          <p:cNvSpPr/>
          <p:nvPr/>
        </p:nvSpPr>
        <p:spPr>
          <a:xfrm>
            <a:off x="8994296" y="5689443"/>
            <a:ext cx="57227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>
                <a:latin typeface="Comic Sans MS" charset="0"/>
                <a:ea typeface="Comic Sans MS" charset="0"/>
                <a:cs typeface="Comic Sans MS" charset="0"/>
              </a:rPr>
              <a:t>24</a:t>
            </a:r>
          </a:p>
        </p:txBody>
      </p:sp>
      <p:sp>
        <p:nvSpPr>
          <p:cNvPr id="227" name="Shape 227"/>
          <p:cNvSpPr/>
          <p:nvPr/>
        </p:nvSpPr>
        <p:spPr>
          <a:xfrm>
            <a:off x="1971194" y="298144"/>
            <a:ext cx="418883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>
                <a:latin typeface="Comic Sans MS" charset="0"/>
                <a:ea typeface="Comic Sans MS" charset="0"/>
                <a:cs typeface="Comic Sans MS" charset="0"/>
              </a:rPr>
              <a:t>2 x Table </a:t>
            </a:r>
          </a:p>
        </p:txBody>
      </p:sp>
      <p:sp>
        <p:nvSpPr>
          <p:cNvPr id="229" name="Shape 229"/>
          <p:cNvSpPr/>
          <p:nvPr/>
        </p:nvSpPr>
        <p:spPr>
          <a:xfrm>
            <a:off x="2421865" y="2159794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0" name="Shape 230"/>
          <p:cNvSpPr/>
          <p:nvPr/>
        </p:nvSpPr>
        <p:spPr>
          <a:xfrm>
            <a:off x="3464721" y="2159794"/>
            <a:ext cx="546665" cy="540527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974865284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1" grpId="0" animBg="1" advAuto="0"/>
      <p:bldP spid="202" grpId="0" animBg="1" advAuto="0"/>
      <p:bldP spid="203" grpId="0" animBg="1" advAuto="0"/>
      <p:bldP spid="204" grpId="0" animBg="1" advAuto="0"/>
      <p:bldP spid="205" grpId="0" animBg="1" advAuto="0"/>
      <p:bldP spid="206" grpId="0" animBg="1" advAuto="0"/>
      <p:bldP spid="207" grpId="0" animBg="1" advAuto="0"/>
      <p:bldP spid="208" grpId="0" animBg="1" advAuto="0"/>
      <p:bldP spid="209" grpId="0" animBg="1" advAuto="0"/>
      <p:bldP spid="210" grpId="0" animBg="1" advAuto="0"/>
      <p:bldP spid="211" grpId="0" animBg="1" advAuto="0"/>
      <p:bldP spid="212" grpId="0" animBg="1" advAuto="0"/>
      <p:bldP spid="213" grpId="0" animBg="1" advAuto="0"/>
      <p:bldP spid="214" grpId="0" animBg="1" advAuto="0"/>
      <p:bldP spid="215" grpId="0" animBg="1" advAuto="0"/>
      <p:bldP spid="216" grpId="0" animBg="1" advAuto="0"/>
      <p:bldP spid="217" grpId="0" animBg="1" advAuto="0"/>
      <p:bldP spid="218" grpId="0" animBg="1" advAuto="0"/>
      <p:bldP spid="219" grpId="0" animBg="1" advAuto="0"/>
      <p:bldP spid="220" grpId="0" animBg="1" advAuto="0"/>
      <p:bldP spid="221" grpId="0" animBg="1" advAuto="0"/>
      <p:bldP spid="222" grpId="0" animBg="1" advAuto="0"/>
      <p:bldP spid="223" grpId="0" animBg="1" advAuto="0"/>
      <p:bldP spid="224" grpId="0" animBg="1" advAuto="0"/>
      <p:bldP spid="225" grpId="0" animBg="1" advAuto="0"/>
      <p:bldP spid="226" grpId="0" animBg="1" advAuto="0"/>
      <p:bldP spid="229" grpId="0" animBg="1" advAuto="0"/>
      <p:bldP spid="23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2881314" y="988219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50" name="Shape 250"/>
          <p:cNvSpPr/>
          <p:nvPr/>
        </p:nvSpPr>
        <p:spPr>
          <a:xfrm>
            <a:off x="3402827" y="2370244"/>
            <a:ext cx="5245540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/>
              <a:t>It’s Nothing New </a:t>
            </a:r>
          </a:p>
          <a:p>
            <a:pPr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/>
              <a:t>Adding with Pim</a:t>
            </a:r>
          </a:p>
        </p:txBody>
      </p:sp>
    </p:spTree>
    <p:extLst>
      <p:ext uri="{BB962C8B-B14F-4D97-AF65-F5344CB8AC3E}">
        <p14:creationId xmlns:p14="http://schemas.microsoft.com/office/powerpoint/2010/main" val="41858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1997</TotalTime>
  <Words>669</Words>
  <Application>Microsoft Macintosh PowerPoint</Application>
  <PresentationFormat>Widescreen</PresentationFormat>
  <Paragraphs>267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AGCanYouNotBold</vt:lpstr>
      <vt:lpstr>Calibri</vt:lpstr>
      <vt:lpstr>Calibri Light</vt:lpstr>
      <vt:lpstr>Comic Sans MS</vt:lpstr>
      <vt:lpstr>Helvetica</vt:lpstr>
      <vt:lpstr>Helvetica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Gemma [Butler Primary School]</dc:creator>
  <cp:lastModifiedBy>ROBERTS Gemma [Woodlands Primary School]</cp:lastModifiedBy>
  <cp:revision>87</cp:revision>
  <dcterms:created xsi:type="dcterms:W3CDTF">2018-02-10T02:32:38Z</dcterms:created>
  <dcterms:modified xsi:type="dcterms:W3CDTF">2021-02-15T12:12:48Z</dcterms:modified>
</cp:coreProperties>
</file>