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7"/>
    <p:restoredTop sz="94686"/>
  </p:normalViewPr>
  <p:slideViewPr>
    <p:cSldViewPr snapToGrid="0" snapToObjects="1">
      <p:cViewPr varScale="1">
        <p:scale>
          <a:sx n="68" d="100"/>
          <a:sy n="68" d="100"/>
        </p:scale>
        <p:origin x="248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AF87-E99E-4D42-9B9A-AEB5D9D23A8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48B9-38B6-C54D-8BF3-8DA96CBBF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AF87-E99E-4D42-9B9A-AEB5D9D23A8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48B9-38B6-C54D-8BF3-8DA96CBBF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3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AF87-E99E-4D42-9B9A-AEB5D9D23A8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48B9-38B6-C54D-8BF3-8DA96CBBF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9337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AF87-E99E-4D42-9B9A-AEB5D9D23A8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48B9-38B6-C54D-8BF3-8DA96CBBF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4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AF87-E99E-4D42-9B9A-AEB5D9D23A8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48B9-38B6-C54D-8BF3-8DA96CBBF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AF87-E99E-4D42-9B9A-AEB5D9D23A8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48B9-38B6-C54D-8BF3-8DA96CBBF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AF87-E99E-4D42-9B9A-AEB5D9D23A8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48B9-38B6-C54D-8BF3-8DA96CBBF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AF87-E99E-4D42-9B9A-AEB5D9D23A8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48B9-38B6-C54D-8BF3-8DA96CBBF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4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AF87-E99E-4D42-9B9A-AEB5D9D23A8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48B9-38B6-C54D-8BF3-8DA96CBBF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AF87-E99E-4D42-9B9A-AEB5D9D23A8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48B9-38B6-C54D-8BF3-8DA96CBBF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AF87-E99E-4D42-9B9A-AEB5D9D23A8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48B9-38B6-C54D-8BF3-8DA96CBBF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5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EAF87-E99E-4D42-9B9A-AEB5D9D23A8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F48B9-38B6-C54D-8BF3-8DA96CBBF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9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7169" y="2067803"/>
            <a:ext cx="547649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500" dirty="0">
                <a:latin typeface="AGCanYouNotBold" charset="0"/>
                <a:ea typeface="AGCanYouNotBold" charset="0"/>
                <a:cs typeface="AGCanYouNotBold" charset="0"/>
              </a:rPr>
              <a:t>DAY TEN</a:t>
            </a:r>
          </a:p>
        </p:txBody>
      </p:sp>
    </p:spTree>
    <p:extLst>
      <p:ext uri="{BB962C8B-B14F-4D97-AF65-F5344CB8AC3E}">
        <p14:creationId xmlns:p14="http://schemas.microsoft.com/office/powerpoint/2010/main" val="140363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Shape 1499"/>
          <p:cNvSpPr/>
          <p:nvPr/>
        </p:nvSpPr>
        <p:spPr>
          <a:xfrm>
            <a:off x="373102" y="6362494"/>
            <a:ext cx="6570367" cy="35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marR="457200" defTabSz="457200">
              <a:defRPr sz="2600" u="sng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</a:defRPr>
            </a:pPr>
            <a:r>
              <a:rPr sz="1828"/>
              <a:t>https://www.youtube.com/watch?v=pNfz-JU2cKE</a:t>
            </a:r>
          </a:p>
        </p:txBody>
      </p:sp>
      <p:sp>
        <p:nvSpPr>
          <p:cNvPr id="1500" name="Shape 1500"/>
          <p:cNvSpPr/>
          <p:nvPr/>
        </p:nvSpPr>
        <p:spPr>
          <a:xfrm>
            <a:off x="373102" y="455270"/>
            <a:ext cx="7126640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600"/>
              <a:t>The Rounding Rule… Nearest 100</a:t>
            </a:r>
          </a:p>
        </p:txBody>
      </p:sp>
      <p:sp>
        <p:nvSpPr>
          <p:cNvPr id="1501" name="Shape 1501"/>
          <p:cNvSpPr/>
          <p:nvPr/>
        </p:nvSpPr>
        <p:spPr>
          <a:xfrm>
            <a:off x="373102" y="1239132"/>
            <a:ext cx="6628850" cy="1795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30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00" dirty="0"/>
              <a:t>We can also use the same rounding rule to help us to identify whether we round a number up or down when rounding to the nearest 100.</a:t>
            </a:r>
          </a:p>
        </p:txBody>
      </p:sp>
      <p:sp>
        <p:nvSpPr>
          <p:cNvPr id="1502" name="Shape 1502"/>
          <p:cNvSpPr/>
          <p:nvPr/>
        </p:nvSpPr>
        <p:spPr>
          <a:xfrm rot="16200000">
            <a:off x="8827275" y="900131"/>
            <a:ext cx="1562138" cy="892969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503" name="Shape 1503"/>
          <p:cNvSpPr/>
          <p:nvPr/>
        </p:nvSpPr>
        <p:spPr>
          <a:xfrm rot="16200000" flipH="1">
            <a:off x="7165158" y="781416"/>
            <a:ext cx="1562138" cy="892969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504" name="Shape 1504"/>
          <p:cNvSpPr/>
          <p:nvPr/>
        </p:nvSpPr>
        <p:spPr>
          <a:xfrm>
            <a:off x="8464687" y="117272"/>
            <a:ext cx="250069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1</a:t>
            </a:r>
          </a:p>
        </p:txBody>
      </p:sp>
      <p:sp>
        <p:nvSpPr>
          <p:cNvPr id="1505" name="Shape 1505"/>
          <p:cNvSpPr/>
          <p:nvPr/>
        </p:nvSpPr>
        <p:spPr>
          <a:xfrm>
            <a:off x="8433223" y="722420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2</a:t>
            </a:r>
          </a:p>
        </p:txBody>
      </p:sp>
      <p:sp>
        <p:nvSpPr>
          <p:cNvPr id="1506" name="Shape 1506"/>
          <p:cNvSpPr/>
          <p:nvPr/>
        </p:nvSpPr>
        <p:spPr>
          <a:xfrm>
            <a:off x="8433223" y="1239132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3</a:t>
            </a:r>
          </a:p>
        </p:txBody>
      </p:sp>
      <p:sp>
        <p:nvSpPr>
          <p:cNvPr id="1507" name="Shape 1507"/>
          <p:cNvSpPr/>
          <p:nvPr/>
        </p:nvSpPr>
        <p:spPr>
          <a:xfrm>
            <a:off x="8433223" y="1748124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4</a:t>
            </a:r>
          </a:p>
        </p:txBody>
      </p:sp>
      <p:sp>
        <p:nvSpPr>
          <p:cNvPr id="1508" name="Shape 1508"/>
          <p:cNvSpPr/>
          <p:nvPr/>
        </p:nvSpPr>
        <p:spPr>
          <a:xfrm>
            <a:off x="10178684" y="138328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5</a:t>
            </a:r>
          </a:p>
        </p:txBody>
      </p:sp>
      <p:sp>
        <p:nvSpPr>
          <p:cNvPr id="1509" name="Shape 1509"/>
          <p:cNvSpPr/>
          <p:nvPr/>
        </p:nvSpPr>
        <p:spPr>
          <a:xfrm>
            <a:off x="10178684" y="743476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6</a:t>
            </a:r>
          </a:p>
        </p:txBody>
      </p:sp>
      <p:sp>
        <p:nvSpPr>
          <p:cNvPr id="1510" name="Shape 1510"/>
          <p:cNvSpPr/>
          <p:nvPr/>
        </p:nvSpPr>
        <p:spPr>
          <a:xfrm>
            <a:off x="10178684" y="1260188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7</a:t>
            </a:r>
          </a:p>
        </p:txBody>
      </p:sp>
      <p:sp>
        <p:nvSpPr>
          <p:cNvPr id="1511" name="Shape 1511"/>
          <p:cNvSpPr/>
          <p:nvPr/>
        </p:nvSpPr>
        <p:spPr>
          <a:xfrm>
            <a:off x="10178684" y="1769180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8</a:t>
            </a:r>
          </a:p>
        </p:txBody>
      </p:sp>
      <p:sp>
        <p:nvSpPr>
          <p:cNvPr id="1512" name="Shape 1512"/>
          <p:cNvSpPr/>
          <p:nvPr/>
        </p:nvSpPr>
        <p:spPr>
          <a:xfrm>
            <a:off x="10178684" y="2382049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9</a:t>
            </a:r>
          </a:p>
        </p:txBody>
      </p:sp>
      <p:graphicFrame>
        <p:nvGraphicFramePr>
          <p:cNvPr id="1513" name="Table 1513"/>
          <p:cNvGraphicFramePr/>
          <p:nvPr>
            <p:extLst/>
          </p:nvPr>
        </p:nvGraphicFramePr>
        <p:xfrm>
          <a:off x="3288371" y="3406993"/>
          <a:ext cx="6176156" cy="1745319"/>
        </p:xfrm>
        <a:graphic>
          <a:graphicData uri="http://schemas.openxmlformats.org/drawingml/2006/table">
            <a:tbl>
              <a:tblPr/>
              <a:tblGrid>
                <a:gridCol w="2041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2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14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3849">
                <a:tc>
                  <a:txBody>
                    <a:bodyPr/>
                    <a:lstStyle/>
                    <a:p>
                      <a:pPr algn="ctr" defTabSz="914400"/>
                      <a:r>
                        <a:rPr sz="24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Hundred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FF2F9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Tens 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Ones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1470">
                <a:tc>
                  <a:txBody>
                    <a:bodyPr/>
                    <a:lstStyle/>
                    <a:p>
                      <a:pPr algn="ctr" defTabSz="914400"/>
                      <a:r>
                        <a:rPr sz="4800" dirty="0"/>
                        <a:t>2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rgbClr val="FF2F9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4800" dirty="0"/>
                        <a:t>4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chemeClr val="accent6">
                        <a:satOff val="24555"/>
                        <a:lumOff val="22232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4800" dirty="0"/>
                        <a:t>3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rgbClr val="13A4EE">
                        <a:alpha val="395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14" name="Shape 1514"/>
          <p:cNvSpPr/>
          <p:nvPr/>
        </p:nvSpPr>
        <p:spPr>
          <a:xfrm>
            <a:off x="3632801" y="5813742"/>
            <a:ext cx="5831726" cy="407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1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180"/>
              <a:t>We always look at the tens place to help us! </a:t>
            </a:r>
          </a:p>
        </p:txBody>
      </p:sp>
      <p:sp>
        <p:nvSpPr>
          <p:cNvPr id="1515" name="Shape 1515"/>
          <p:cNvSpPr/>
          <p:nvPr/>
        </p:nvSpPr>
        <p:spPr>
          <a:xfrm flipV="1">
            <a:off x="6376448" y="4970869"/>
            <a:ext cx="1" cy="84287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</p:spTree>
    <p:extLst>
      <p:ext uri="{BB962C8B-B14F-4D97-AF65-F5344CB8AC3E}">
        <p14:creationId xmlns:p14="http://schemas.microsoft.com/office/powerpoint/2010/main" val="122164406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9" grpId="0" animBg="1" advAuto="0"/>
      <p:bldP spid="1501" grpId="0" animBg="1" advAuto="0"/>
      <p:bldP spid="1502" grpId="0" animBg="1" advAuto="0"/>
      <p:bldP spid="1503" grpId="0" animBg="1" advAuto="0"/>
      <p:bldP spid="1504" grpId="0" animBg="1" advAuto="0"/>
      <p:bldP spid="1505" grpId="0" animBg="1" advAuto="0"/>
      <p:bldP spid="1506" grpId="0" animBg="1" advAuto="0"/>
      <p:bldP spid="1507" grpId="0" animBg="1" advAuto="0"/>
      <p:bldP spid="1508" grpId="0" animBg="1" advAuto="0"/>
      <p:bldP spid="1509" grpId="0" animBg="1" advAuto="0"/>
      <p:bldP spid="1510" grpId="0" animBg="1" advAuto="0"/>
      <p:bldP spid="1511" grpId="0" animBg="1" advAuto="0"/>
      <p:bldP spid="1512" grpId="0" animBg="1" advAuto="0"/>
      <p:bldP spid="1513" grpId="0" animBg="1" advAuto="0"/>
      <p:bldP spid="1514" grpId="0" animBg="1" advAuto="0"/>
      <p:bldP spid="1515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Shape 1517"/>
          <p:cNvSpPr/>
          <p:nvPr/>
        </p:nvSpPr>
        <p:spPr>
          <a:xfrm>
            <a:off x="1614933" y="117722"/>
            <a:ext cx="1298433" cy="52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953"/>
              <a:t>We do!</a:t>
            </a:r>
          </a:p>
        </p:txBody>
      </p:sp>
      <p:sp>
        <p:nvSpPr>
          <p:cNvPr id="1518" name="Shape 1518"/>
          <p:cNvSpPr/>
          <p:nvPr/>
        </p:nvSpPr>
        <p:spPr>
          <a:xfrm>
            <a:off x="2447605" y="982586"/>
            <a:ext cx="1564532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196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519" name="Shape 1519"/>
          <p:cNvSpPr/>
          <p:nvPr/>
        </p:nvSpPr>
        <p:spPr>
          <a:xfrm>
            <a:off x="2399696" y="1833883"/>
            <a:ext cx="1660712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405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520" name="Shape 1520"/>
          <p:cNvSpPr/>
          <p:nvPr/>
        </p:nvSpPr>
        <p:spPr>
          <a:xfrm>
            <a:off x="2447605" y="2703039"/>
            <a:ext cx="1564532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132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521" name="Shape 1521"/>
          <p:cNvSpPr/>
          <p:nvPr/>
        </p:nvSpPr>
        <p:spPr>
          <a:xfrm>
            <a:off x="2399696" y="3587078"/>
            <a:ext cx="1660712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389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522" name="Shape 1522"/>
          <p:cNvSpPr/>
          <p:nvPr/>
        </p:nvSpPr>
        <p:spPr>
          <a:xfrm>
            <a:off x="2447605" y="4423492"/>
            <a:ext cx="1564532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123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523" name="Shape 1523"/>
          <p:cNvSpPr/>
          <p:nvPr/>
        </p:nvSpPr>
        <p:spPr>
          <a:xfrm>
            <a:off x="2217112" y="5250976"/>
            <a:ext cx="2029403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4528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524" name="Shape 1524"/>
          <p:cNvSpPr/>
          <p:nvPr/>
        </p:nvSpPr>
        <p:spPr>
          <a:xfrm>
            <a:off x="6378630" y="988539"/>
            <a:ext cx="1933223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3321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525" name="Shape 1525"/>
          <p:cNvSpPr/>
          <p:nvPr/>
        </p:nvSpPr>
        <p:spPr>
          <a:xfrm>
            <a:off x="6330721" y="1839836"/>
            <a:ext cx="2029403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5479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526" name="Shape 1526"/>
          <p:cNvSpPr/>
          <p:nvPr/>
        </p:nvSpPr>
        <p:spPr>
          <a:xfrm>
            <a:off x="6330721" y="2708992"/>
            <a:ext cx="2029403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5567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527" name="Shape 1527"/>
          <p:cNvSpPr/>
          <p:nvPr/>
        </p:nvSpPr>
        <p:spPr>
          <a:xfrm>
            <a:off x="6378630" y="3593031"/>
            <a:ext cx="1933223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3421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528" name="Shape 1528"/>
          <p:cNvSpPr/>
          <p:nvPr/>
        </p:nvSpPr>
        <p:spPr>
          <a:xfrm>
            <a:off x="6241327" y="4429445"/>
            <a:ext cx="2210542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8783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  <a:r>
              <a:rPr sz="4711"/>
              <a:t> </a:t>
            </a:r>
          </a:p>
        </p:txBody>
      </p:sp>
      <p:sp>
        <p:nvSpPr>
          <p:cNvPr id="1529" name="Shape 1529"/>
          <p:cNvSpPr/>
          <p:nvPr/>
        </p:nvSpPr>
        <p:spPr>
          <a:xfrm>
            <a:off x="6330721" y="5256930"/>
            <a:ext cx="2029403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8797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</p:spTree>
    <p:extLst>
      <p:ext uri="{BB962C8B-B14F-4D97-AF65-F5344CB8AC3E}">
        <p14:creationId xmlns:p14="http://schemas.microsoft.com/office/powerpoint/2010/main" val="8063468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9" grpId="0" animBg="1" advAuto="0"/>
      <p:bldP spid="1520" grpId="0" animBg="1" advAuto="0"/>
      <p:bldP spid="1521" grpId="0" animBg="1" advAuto="0"/>
      <p:bldP spid="1522" grpId="0" animBg="1" advAuto="0"/>
      <p:bldP spid="1523" grpId="0" animBg="1" advAuto="0"/>
      <p:bldP spid="1524" grpId="0" animBg="1" advAuto="0"/>
      <p:bldP spid="1525" grpId="0" animBg="1" advAuto="0"/>
      <p:bldP spid="1526" grpId="0" animBg="1" advAuto="0"/>
      <p:bldP spid="1527" grpId="0" animBg="1" advAuto="0"/>
      <p:bldP spid="1528" grpId="0" animBg="1" advAuto="0"/>
      <p:bldP spid="1529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Shape 1531"/>
          <p:cNvSpPr/>
          <p:nvPr/>
        </p:nvSpPr>
        <p:spPr>
          <a:xfrm>
            <a:off x="4370013" y="195680"/>
            <a:ext cx="3476914" cy="53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3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23"/>
              <a:t>Stand up, Sit down</a:t>
            </a:r>
          </a:p>
        </p:txBody>
      </p:sp>
      <p:sp>
        <p:nvSpPr>
          <p:cNvPr id="1532" name="Shape 1532"/>
          <p:cNvSpPr/>
          <p:nvPr/>
        </p:nvSpPr>
        <p:spPr>
          <a:xfrm>
            <a:off x="2545126" y="1507322"/>
            <a:ext cx="1125309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922"/>
              <a:t>132</a:t>
            </a:r>
          </a:p>
        </p:txBody>
      </p:sp>
      <p:sp>
        <p:nvSpPr>
          <p:cNvPr id="1533" name="Shape 1533"/>
          <p:cNvSpPr/>
          <p:nvPr/>
        </p:nvSpPr>
        <p:spPr>
          <a:xfrm>
            <a:off x="4251502" y="3014207"/>
            <a:ext cx="1226298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922"/>
              <a:t>427</a:t>
            </a:r>
          </a:p>
        </p:txBody>
      </p:sp>
      <p:sp>
        <p:nvSpPr>
          <p:cNvPr id="1534" name="Shape 1534"/>
          <p:cNvSpPr/>
          <p:nvPr/>
        </p:nvSpPr>
        <p:spPr>
          <a:xfrm>
            <a:off x="2205540" y="3377347"/>
            <a:ext cx="1510030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922"/>
              <a:t>1287</a:t>
            </a:r>
          </a:p>
        </p:txBody>
      </p:sp>
      <p:sp>
        <p:nvSpPr>
          <p:cNvPr id="1535" name="Shape 1535"/>
          <p:cNvSpPr/>
          <p:nvPr/>
        </p:nvSpPr>
        <p:spPr>
          <a:xfrm>
            <a:off x="4298610" y="4984691"/>
            <a:ext cx="1611018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922"/>
              <a:t>6793</a:t>
            </a:r>
          </a:p>
        </p:txBody>
      </p:sp>
      <p:sp>
        <p:nvSpPr>
          <p:cNvPr id="1536" name="Shape 1536"/>
          <p:cNvSpPr/>
          <p:nvPr/>
        </p:nvSpPr>
        <p:spPr>
          <a:xfrm>
            <a:off x="4906087" y="1365191"/>
            <a:ext cx="1226298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922"/>
              <a:t>365</a:t>
            </a:r>
          </a:p>
        </p:txBody>
      </p:sp>
      <p:sp>
        <p:nvSpPr>
          <p:cNvPr id="1537" name="Shape 1537"/>
          <p:cNvSpPr/>
          <p:nvPr/>
        </p:nvSpPr>
        <p:spPr>
          <a:xfrm>
            <a:off x="6191703" y="3014207"/>
            <a:ext cx="1611018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922"/>
              <a:t>4209</a:t>
            </a:r>
          </a:p>
        </p:txBody>
      </p:sp>
      <p:sp>
        <p:nvSpPr>
          <p:cNvPr id="1538" name="Shape 1538"/>
          <p:cNvSpPr/>
          <p:nvPr/>
        </p:nvSpPr>
        <p:spPr>
          <a:xfrm>
            <a:off x="8144587" y="1365191"/>
            <a:ext cx="1226298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922"/>
              <a:t>208</a:t>
            </a:r>
          </a:p>
        </p:txBody>
      </p:sp>
      <p:sp>
        <p:nvSpPr>
          <p:cNvPr id="1539" name="Shape 1539"/>
          <p:cNvSpPr/>
          <p:nvPr/>
        </p:nvSpPr>
        <p:spPr>
          <a:xfrm>
            <a:off x="8966118" y="5127566"/>
            <a:ext cx="1226298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922"/>
              <a:t>224</a:t>
            </a:r>
          </a:p>
        </p:txBody>
      </p:sp>
      <p:sp>
        <p:nvSpPr>
          <p:cNvPr id="1540" name="Shape 1540"/>
          <p:cNvSpPr/>
          <p:nvPr/>
        </p:nvSpPr>
        <p:spPr>
          <a:xfrm>
            <a:off x="6299118" y="4496535"/>
            <a:ext cx="1226298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922"/>
              <a:t>804</a:t>
            </a:r>
          </a:p>
        </p:txBody>
      </p:sp>
      <p:sp>
        <p:nvSpPr>
          <p:cNvPr id="1541" name="Shape 1541"/>
          <p:cNvSpPr/>
          <p:nvPr/>
        </p:nvSpPr>
        <p:spPr>
          <a:xfrm>
            <a:off x="8704181" y="3014207"/>
            <a:ext cx="1226298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922"/>
              <a:t>666</a:t>
            </a:r>
          </a:p>
        </p:txBody>
      </p:sp>
      <p:sp>
        <p:nvSpPr>
          <p:cNvPr id="1542" name="Shape 1542"/>
          <p:cNvSpPr/>
          <p:nvPr/>
        </p:nvSpPr>
        <p:spPr>
          <a:xfrm>
            <a:off x="2000962" y="5294254"/>
            <a:ext cx="1226298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922"/>
              <a:t>563</a:t>
            </a:r>
          </a:p>
        </p:txBody>
      </p:sp>
      <p:sp>
        <p:nvSpPr>
          <p:cNvPr id="1543" name="Shape 1543"/>
          <p:cNvSpPr/>
          <p:nvPr/>
        </p:nvSpPr>
        <p:spPr>
          <a:xfrm rot="16200000" flipH="1">
            <a:off x="7679065" y="315538"/>
            <a:ext cx="973477" cy="71219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544" name="Shape 1544"/>
          <p:cNvSpPr/>
          <p:nvPr/>
        </p:nvSpPr>
        <p:spPr>
          <a:xfrm rot="16200000">
            <a:off x="3494019" y="315538"/>
            <a:ext cx="973476" cy="71219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545" name="Shape 1545"/>
          <p:cNvSpPr/>
          <p:nvPr/>
        </p:nvSpPr>
        <p:spPr>
          <a:xfrm>
            <a:off x="2274248" y="128472"/>
            <a:ext cx="722955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1266"/>
              <a:t>1, 2, 3, 4</a:t>
            </a:r>
          </a:p>
        </p:txBody>
      </p:sp>
      <p:sp>
        <p:nvSpPr>
          <p:cNvPr id="1546" name="Shape 1546"/>
          <p:cNvSpPr/>
          <p:nvPr/>
        </p:nvSpPr>
        <p:spPr>
          <a:xfrm>
            <a:off x="8415805" y="207351"/>
            <a:ext cx="940963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1266"/>
              <a:t>5, 6, 7, 8, 9</a:t>
            </a:r>
          </a:p>
        </p:txBody>
      </p:sp>
    </p:spTree>
    <p:extLst>
      <p:ext uri="{BB962C8B-B14F-4D97-AF65-F5344CB8AC3E}">
        <p14:creationId xmlns:p14="http://schemas.microsoft.com/office/powerpoint/2010/main" val="16490231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2" grpId="0" animBg="1" advAuto="0"/>
      <p:bldP spid="1533" grpId="0" animBg="1" advAuto="0"/>
      <p:bldP spid="1534" grpId="0" animBg="1" advAuto="0"/>
      <p:bldP spid="1535" grpId="0" animBg="1" advAuto="0"/>
      <p:bldP spid="1536" grpId="0" animBg="1" advAuto="0"/>
      <p:bldP spid="1537" grpId="0" animBg="1" advAuto="0"/>
      <p:bldP spid="1538" grpId="0" animBg="1" advAuto="0"/>
      <p:bldP spid="1539" grpId="0" animBg="1" advAuto="0"/>
      <p:bldP spid="1540" grpId="0" animBg="1" advAuto="0"/>
      <p:bldP spid="1541" grpId="0" animBg="1" advAuto="0"/>
      <p:bldP spid="1542" grpId="0" animBg="1" advAuto="0"/>
      <p:bldP spid="1543" grpId="0" animBg="1" advAuto="0"/>
      <p:bldP spid="1544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0423" y="147829"/>
            <a:ext cx="1920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Plenary</a:t>
            </a:r>
            <a:endParaRPr lang="en-AU" sz="3600" dirty="0">
              <a:solidFill>
                <a:srgbClr val="0432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6870" y="957317"/>
            <a:ext cx="590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u="sng" dirty="0"/>
              <a:t>Estimating when Rounding</a:t>
            </a:r>
            <a:endParaRPr lang="en-AU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34" y="2241549"/>
            <a:ext cx="3666899" cy="3145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441" y="2201792"/>
            <a:ext cx="3666315" cy="3185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013" y="2241549"/>
            <a:ext cx="3636936" cy="31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19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0423" y="147829"/>
            <a:ext cx="1920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Plenary</a:t>
            </a:r>
            <a:endParaRPr lang="en-AU" sz="3600" dirty="0">
              <a:solidFill>
                <a:srgbClr val="0432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6870" y="957317"/>
            <a:ext cx="590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u="sng" dirty="0"/>
              <a:t>Estimating when Rounding</a:t>
            </a:r>
            <a:endParaRPr lang="en-AU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09" y="2012950"/>
            <a:ext cx="3213100" cy="279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033" y="2012950"/>
            <a:ext cx="3213100" cy="275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724" y="2012949"/>
            <a:ext cx="3168805" cy="27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49" y="764116"/>
            <a:ext cx="4929879" cy="499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849" y="226899"/>
            <a:ext cx="5120217" cy="663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8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1791489" y="914402"/>
            <a:ext cx="8554295" cy="5225143"/>
          </a:xfrm>
          <a:prstGeom prst="rect">
            <a:avLst/>
          </a:prstGeom>
          <a:solidFill>
            <a:srgbClr val="00B0F0">
              <a:alpha val="67000"/>
            </a:srgbClr>
          </a:solidFill>
          <a:ln w="63500">
            <a:solidFill>
              <a:srgbClr val="FFFFFF"/>
            </a:solidFill>
            <a:miter lim="400000"/>
          </a:ln>
          <a:effectLst>
            <a:outerShdw blurRad="38100" dist="25400" dir="5400000" rotWithShape="0">
              <a:srgbClr val="000000">
                <a:alpha val="16101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21" name="Shape 121"/>
          <p:cNvSpPr/>
          <p:nvPr/>
        </p:nvSpPr>
        <p:spPr>
          <a:xfrm>
            <a:off x="2280406" y="2140151"/>
            <a:ext cx="7576459" cy="302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algn="ctr">
              <a:defRPr>
                <a:latin typeface="+mn-lt"/>
                <a:ea typeface="+mn-ea"/>
                <a:cs typeface="+mn-cs"/>
                <a:sym typeface="Helvetica Light"/>
              </a:defRPr>
            </a:pPr>
            <a:r>
              <a:rPr sz="3600" b="1" dirty="0">
                <a:latin typeface="Arial" charset="0"/>
                <a:ea typeface="Arial" charset="0"/>
                <a:cs typeface="Arial" charset="0"/>
              </a:rPr>
              <a:t>WALT</a:t>
            </a:r>
            <a:r>
              <a:rPr sz="3600" dirty="0">
                <a:latin typeface="Arial" charset="0"/>
                <a:ea typeface="Arial" charset="0"/>
                <a:cs typeface="Arial" charset="0"/>
              </a:rPr>
              <a:t>: </a:t>
            </a:r>
            <a:endParaRPr lang="en-AU" sz="3600" dirty="0">
              <a:latin typeface="Arial" charset="0"/>
              <a:ea typeface="Arial" charset="0"/>
              <a:cs typeface="Arial" charset="0"/>
            </a:endParaRPr>
          </a:p>
          <a:p>
            <a:pPr algn="ctr">
              <a:defRPr>
                <a:latin typeface="+mn-lt"/>
                <a:ea typeface="+mn-ea"/>
                <a:cs typeface="+mn-cs"/>
                <a:sym typeface="Helvetica Light"/>
              </a:defRPr>
            </a:pPr>
            <a:r>
              <a:rPr lang="en-AU" sz="2800" dirty="0">
                <a:latin typeface="Arial" charset="0"/>
                <a:ea typeface="Arial" charset="0"/>
                <a:cs typeface="Arial" charset="0"/>
              </a:rPr>
              <a:t>To round numbers to the nearest 10</a:t>
            </a:r>
          </a:p>
          <a:p>
            <a:pPr algn="ctr">
              <a:defRPr>
                <a:latin typeface="+mn-lt"/>
                <a:ea typeface="+mn-ea"/>
                <a:cs typeface="+mn-cs"/>
                <a:sym typeface="Helvetica Light"/>
              </a:defRPr>
            </a:pPr>
            <a:endParaRPr lang="en-AU" sz="3600" dirty="0">
              <a:latin typeface="Arial" charset="0"/>
              <a:ea typeface="Arial" charset="0"/>
              <a:cs typeface="Arial" charset="0"/>
            </a:endParaRPr>
          </a:p>
          <a:p>
            <a:pPr algn="ctr">
              <a:defRPr>
                <a:latin typeface="+mn-lt"/>
                <a:ea typeface="+mn-ea"/>
                <a:cs typeface="+mn-cs"/>
                <a:sym typeface="Helvetica Light"/>
              </a:defRPr>
            </a:pPr>
            <a:r>
              <a:rPr lang="en-AU" sz="3600" b="1" dirty="0">
                <a:latin typeface="Arial" charset="0"/>
                <a:ea typeface="Arial" charset="0"/>
                <a:cs typeface="Arial" charset="0"/>
              </a:rPr>
              <a:t>WILF</a:t>
            </a:r>
            <a:r>
              <a:rPr lang="en-AU" sz="3600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457200" lvl="0" indent="-457200">
              <a:buFont typeface="Arial" charset="0"/>
              <a:buChar char="•"/>
            </a:pPr>
            <a:r>
              <a:rPr lang="en-AU" sz="2800" dirty="0">
                <a:latin typeface="Arial" charset="0"/>
                <a:ea typeface="Arial" charset="0"/>
                <a:cs typeface="Arial" charset="0"/>
              </a:rPr>
              <a:t>Use a number line</a:t>
            </a:r>
          </a:p>
          <a:p>
            <a:pPr marL="457200" indent="-457200">
              <a:buFont typeface="Arial" charset="0"/>
              <a:buChar char="•"/>
            </a:pPr>
            <a:r>
              <a:rPr lang="en-AU" sz="2800" dirty="0">
                <a:latin typeface="Arial" charset="0"/>
                <a:ea typeface="Arial" charset="0"/>
                <a:cs typeface="Arial" charset="0"/>
              </a:rPr>
              <a:t>Know the rounding rule </a:t>
            </a:r>
          </a:p>
        </p:txBody>
      </p:sp>
    </p:spTree>
    <p:extLst>
      <p:ext uri="{BB962C8B-B14F-4D97-AF65-F5344CB8AC3E}">
        <p14:creationId xmlns:p14="http://schemas.microsoft.com/office/powerpoint/2010/main" val="149981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Shape 1378"/>
          <p:cNvSpPr/>
          <p:nvPr/>
        </p:nvSpPr>
        <p:spPr>
          <a:xfrm>
            <a:off x="1604933" y="5655448"/>
            <a:ext cx="12862432" cy="595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R="321457" defTabSz="321457"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Revise what students learnt about rounding to the nearest 10 last lesson. We/you do activities on the IWB and mini-whiteboards. </a:t>
            </a:r>
          </a:p>
          <a:p>
            <a:pPr marR="321457" defTabSz="321457">
              <a:defRPr sz="17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79" name="Shape 1379"/>
          <p:cNvSpPr/>
          <p:nvPr/>
        </p:nvSpPr>
        <p:spPr>
          <a:xfrm>
            <a:off x="2892236" y="189750"/>
            <a:ext cx="6854442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000" dirty="0"/>
              <a:t>Rounding to the nearest 10…</a:t>
            </a:r>
          </a:p>
        </p:txBody>
      </p:sp>
      <p:sp>
        <p:nvSpPr>
          <p:cNvPr id="1380" name="Shape 1380"/>
          <p:cNvSpPr/>
          <p:nvPr/>
        </p:nvSpPr>
        <p:spPr>
          <a:xfrm rot="16200000">
            <a:off x="6154389" y="1709757"/>
            <a:ext cx="1562138" cy="892969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4800"/>
          </a:p>
        </p:txBody>
      </p:sp>
      <p:sp>
        <p:nvSpPr>
          <p:cNvPr id="1381" name="Shape 1381"/>
          <p:cNvSpPr/>
          <p:nvPr/>
        </p:nvSpPr>
        <p:spPr>
          <a:xfrm rot="16200000" flipH="1">
            <a:off x="3014852" y="1613192"/>
            <a:ext cx="1562138" cy="892969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4800"/>
          </a:p>
        </p:txBody>
      </p:sp>
      <p:sp>
        <p:nvSpPr>
          <p:cNvPr id="1382" name="Shape 1382"/>
          <p:cNvSpPr/>
          <p:nvPr/>
        </p:nvSpPr>
        <p:spPr>
          <a:xfrm>
            <a:off x="5064529" y="1082422"/>
            <a:ext cx="418384" cy="99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6000"/>
              <a:t>1</a:t>
            </a:r>
          </a:p>
        </p:txBody>
      </p:sp>
      <p:sp>
        <p:nvSpPr>
          <p:cNvPr id="1383" name="Shape 1383"/>
          <p:cNvSpPr/>
          <p:nvPr/>
        </p:nvSpPr>
        <p:spPr>
          <a:xfrm>
            <a:off x="5023367" y="1784795"/>
            <a:ext cx="541816" cy="99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6000"/>
              <a:t>2</a:t>
            </a:r>
          </a:p>
        </p:txBody>
      </p:sp>
      <p:sp>
        <p:nvSpPr>
          <p:cNvPr id="1384" name="Shape 1384"/>
          <p:cNvSpPr/>
          <p:nvPr/>
        </p:nvSpPr>
        <p:spPr>
          <a:xfrm>
            <a:off x="5002813" y="2625309"/>
            <a:ext cx="541816" cy="99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6000"/>
              <a:t>3</a:t>
            </a:r>
          </a:p>
        </p:txBody>
      </p:sp>
      <p:sp>
        <p:nvSpPr>
          <p:cNvPr id="1385" name="Shape 1385"/>
          <p:cNvSpPr/>
          <p:nvPr/>
        </p:nvSpPr>
        <p:spPr>
          <a:xfrm>
            <a:off x="5002813" y="3465822"/>
            <a:ext cx="541816" cy="99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6000"/>
              <a:t>4</a:t>
            </a:r>
          </a:p>
        </p:txBody>
      </p:sp>
      <p:sp>
        <p:nvSpPr>
          <p:cNvPr id="1386" name="Shape 1386"/>
          <p:cNvSpPr/>
          <p:nvPr/>
        </p:nvSpPr>
        <p:spPr>
          <a:xfrm>
            <a:off x="7659699" y="1187772"/>
            <a:ext cx="541816" cy="99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6000"/>
              <a:t>5</a:t>
            </a:r>
          </a:p>
        </p:txBody>
      </p:sp>
      <p:sp>
        <p:nvSpPr>
          <p:cNvPr id="1387" name="Shape 1387"/>
          <p:cNvSpPr/>
          <p:nvPr/>
        </p:nvSpPr>
        <p:spPr>
          <a:xfrm>
            <a:off x="7659699" y="1792920"/>
            <a:ext cx="541816" cy="99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6000"/>
              <a:t>6</a:t>
            </a:r>
          </a:p>
        </p:txBody>
      </p:sp>
      <p:sp>
        <p:nvSpPr>
          <p:cNvPr id="1388" name="Shape 1388"/>
          <p:cNvSpPr/>
          <p:nvPr/>
        </p:nvSpPr>
        <p:spPr>
          <a:xfrm>
            <a:off x="7684909" y="2647630"/>
            <a:ext cx="541816" cy="99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6000"/>
              <a:t>7</a:t>
            </a:r>
          </a:p>
        </p:txBody>
      </p:sp>
      <p:sp>
        <p:nvSpPr>
          <p:cNvPr id="1389" name="Shape 1389"/>
          <p:cNvSpPr/>
          <p:nvPr/>
        </p:nvSpPr>
        <p:spPr>
          <a:xfrm>
            <a:off x="7659699" y="3400714"/>
            <a:ext cx="541816" cy="99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6000"/>
              <a:t>8</a:t>
            </a:r>
          </a:p>
        </p:txBody>
      </p:sp>
      <p:sp>
        <p:nvSpPr>
          <p:cNvPr id="1390" name="Shape 1390"/>
          <p:cNvSpPr/>
          <p:nvPr/>
        </p:nvSpPr>
        <p:spPr>
          <a:xfrm>
            <a:off x="7684909" y="4255424"/>
            <a:ext cx="541816" cy="99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600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3600546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0" grpId="0" animBg="1" advAuto="0"/>
      <p:bldP spid="1381" grpId="0" animBg="1" advAuto="0"/>
      <p:bldP spid="1382" grpId="0" animBg="1" advAuto="0"/>
      <p:bldP spid="1383" grpId="0" animBg="1" advAuto="0"/>
      <p:bldP spid="1384" grpId="0" animBg="1" advAuto="0"/>
      <p:bldP spid="1385" grpId="0" animBg="1" advAuto="0"/>
      <p:bldP spid="1386" grpId="0" animBg="1" advAuto="0"/>
      <p:bldP spid="1387" grpId="0" animBg="1" advAuto="0"/>
      <p:bldP spid="1388" grpId="0" animBg="1" advAuto="0"/>
      <p:bldP spid="1389" grpId="0" animBg="1" advAuto="0"/>
      <p:bldP spid="1390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Shape 1392"/>
          <p:cNvSpPr/>
          <p:nvPr/>
        </p:nvSpPr>
        <p:spPr>
          <a:xfrm>
            <a:off x="1638746" y="153441"/>
            <a:ext cx="1298433" cy="52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953"/>
              <a:t>We do!</a:t>
            </a:r>
          </a:p>
        </p:txBody>
      </p:sp>
      <p:sp>
        <p:nvSpPr>
          <p:cNvPr id="1393" name="Shape 1393"/>
          <p:cNvSpPr/>
          <p:nvPr/>
        </p:nvSpPr>
        <p:spPr>
          <a:xfrm>
            <a:off x="2118219" y="896266"/>
            <a:ext cx="1195841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16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394" name="Shape 1394"/>
          <p:cNvSpPr/>
          <p:nvPr/>
        </p:nvSpPr>
        <p:spPr>
          <a:xfrm>
            <a:off x="2070309" y="1747562"/>
            <a:ext cx="1292021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45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395" name="Shape 1395"/>
          <p:cNvSpPr/>
          <p:nvPr/>
        </p:nvSpPr>
        <p:spPr>
          <a:xfrm>
            <a:off x="1935636" y="2616718"/>
            <a:ext cx="1564532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213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396" name="Shape 1396"/>
          <p:cNvSpPr/>
          <p:nvPr/>
        </p:nvSpPr>
        <p:spPr>
          <a:xfrm>
            <a:off x="1753053" y="3500757"/>
            <a:ext cx="1933223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4321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397" name="Shape 1397"/>
          <p:cNvSpPr/>
          <p:nvPr/>
        </p:nvSpPr>
        <p:spPr>
          <a:xfrm>
            <a:off x="1753053" y="4337172"/>
            <a:ext cx="1933223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2318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398" name="Shape 1398"/>
          <p:cNvSpPr/>
          <p:nvPr/>
        </p:nvSpPr>
        <p:spPr>
          <a:xfrm>
            <a:off x="1705143" y="5164656"/>
            <a:ext cx="2029403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6574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399" name="Shape 1399"/>
          <p:cNvSpPr/>
          <p:nvPr/>
        </p:nvSpPr>
        <p:spPr>
          <a:xfrm>
            <a:off x="6695887" y="568843"/>
            <a:ext cx="1292021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34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400" name="Shape 1400"/>
          <p:cNvSpPr/>
          <p:nvPr/>
        </p:nvSpPr>
        <p:spPr>
          <a:xfrm>
            <a:off x="6513304" y="1420140"/>
            <a:ext cx="1660712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232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401" name="Shape 1401"/>
          <p:cNvSpPr/>
          <p:nvPr/>
        </p:nvSpPr>
        <p:spPr>
          <a:xfrm>
            <a:off x="6330721" y="2289296"/>
            <a:ext cx="2029403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4356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402" name="Shape 1402"/>
          <p:cNvSpPr/>
          <p:nvPr/>
        </p:nvSpPr>
        <p:spPr>
          <a:xfrm>
            <a:off x="6330721" y="3173335"/>
            <a:ext cx="2029403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3287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403" name="Shape 1403"/>
          <p:cNvSpPr/>
          <p:nvPr/>
        </p:nvSpPr>
        <p:spPr>
          <a:xfrm>
            <a:off x="6241327" y="4009750"/>
            <a:ext cx="2210542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9809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  <a:r>
              <a:rPr sz="4711"/>
              <a:t> </a:t>
            </a:r>
          </a:p>
        </p:txBody>
      </p:sp>
      <p:sp>
        <p:nvSpPr>
          <p:cNvPr id="1404" name="Shape 1404"/>
          <p:cNvSpPr/>
          <p:nvPr/>
        </p:nvSpPr>
        <p:spPr>
          <a:xfrm>
            <a:off x="6509599" y="4846164"/>
            <a:ext cx="1933223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4541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405" name="Shape 1405"/>
          <p:cNvSpPr/>
          <p:nvPr/>
        </p:nvSpPr>
        <p:spPr>
          <a:xfrm>
            <a:off x="6175306" y="34379"/>
            <a:ext cx="1333699" cy="52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953"/>
              <a:t>You do!</a:t>
            </a:r>
          </a:p>
        </p:txBody>
      </p:sp>
      <p:sp>
        <p:nvSpPr>
          <p:cNvPr id="1406" name="Shape 1406"/>
          <p:cNvSpPr/>
          <p:nvPr/>
        </p:nvSpPr>
        <p:spPr>
          <a:xfrm>
            <a:off x="6065318" y="5730203"/>
            <a:ext cx="2564806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23,456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</p:spTree>
    <p:extLst>
      <p:ext uri="{BB962C8B-B14F-4D97-AF65-F5344CB8AC3E}">
        <p14:creationId xmlns:p14="http://schemas.microsoft.com/office/powerpoint/2010/main" val="211065048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" grpId="0" animBg="1" advAuto="0"/>
      <p:bldP spid="1394" grpId="0" animBg="1" advAuto="0"/>
      <p:bldP spid="1395" grpId="0" animBg="1" advAuto="0"/>
      <p:bldP spid="1396" grpId="0" animBg="1" advAuto="0"/>
      <p:bldP spid="1397" grpId="0" animBg="1" advAuto="0"/>
      <p:bldP spid="1398" grpId="0" animBg="1" advAuto="0"/>
      <p:bldP spid="1399" grpId="0" animBg="1" advAuto="0"/>
      <p:bldP spid="1400" grpId="0" animBg="1" advAuto="0"/>
      <p:bldP spid="1401" grpId="0" animBg="1" advAuto="0"/>
      <p:bldP spid="1402" grpId="0" animBg="1" advAuto="0"/>
      <p:bldP spid="1403" grpId="0" animBg="1" advAuto="0"/>
      <p:bldP spid="1404" grpId="0" animBg="1" advAuto="0"/>
      <p:bldP spid="140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1392" y="1033670"/>
            <a:ext cx="630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Comic Sans MS" charset="0"/>
                <a:ea typeface="Comic Sans MS" charset="0"/>
                <a:cs typeface="Comic Sans MS" charset="0"/>
              </a:rPr>
              <a:t>Using Rounding to Estimate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90" y="227974"/>
            <a:ext cx="3764170" cy="3201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18" y="3434521"/>
            <a:ext cx="3690041" cy="3116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853" y="2348948"/>
            <a:ext cx="3594997" cy="3137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434" y="2348948"/>
            <a:ext cx="3691121" cy="31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3705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Shape 1408"/>
          <p:cNvSpPr/>
          <p:nvPr/>
        </p:nvSpPr>
        <p:spPr>
          <a:xfrm>
            <a:off x="3443630" y="2716264"/>
            <a:ext cx="918521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9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600"/>
              <a:t>300</a:t>
            </a:r>
          </a:p>
        </p:txBody>
      </p:sp>
      <p:grpSp>
        <p:nvGrpSpPr>
          <p:cNvPr id="1422" name="Group 1422"/>
          <p:cNvGrpSpPr/>
          <p:nvPr/>
        </p:nvGrpSpPr>
        <p:grpSpPr>
          <a:xfrm>
            <a:off x="3129981" y="2259994"/>
            <a:ext cx="5932038" cy="632579"/>
            <a:chOff x="0" y="0"/>
            <a:chExt cx="8436674" cy="899666"/>
          </a:xfrm>
        </p:grpSpPr>
        <p:sp>
          <p:nvSpPr>
            <p:cNvPr id="1409" name="Shape 1409"/>
            <p:cNvSpPr/>
            <p:nvPr/>
          </p:nvSpPr>
          <p:spPr>
            <a:xfrm>
              <a:off x="808877" y="411104"/>
              <a:ext cx="762779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10" name="Shape 1410"/>
            <p:cNvSpPr/>
            <p:nvPr/>
          </p:nvSpPr>
          <p:spPr>
            <a:xfrm flipH="1" flipV="1">
              <a:off x="0" y="411104"/>
              <a:ext cx="92765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11" name="Shape 1411"/>
            <p:cNvSpPr/>
            <p:nvPr/>
          </p:nvSpPr>
          <p:spPr>
            <a:xfrm flipV="1">
              <a:off x="15713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12" name="Shape 1412"/>
            <p:cNvSpPr/>
            <p:nvPr/>
          </p:nvSpPr>
          <p:spPr>
            <a:xfrm flipV="1">
              <a:off x="885572" y="0"/>
              <a:ext cx="1" cy="8222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13" name="Shape 1413"/>
            <p:cNvSpPr/>
            <p:nvPr/>
          </p:nvSpPr>
          <p:spPr>
            <a:xfrm flipV="1">
              <a:off x="22571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14" name="Shape 1414"/>
            <p:cNvSpPr/>
            <p:nvPr/>
          </p:nvSpPr>
          <p:spPr>
            <a:xfrm flipV="1">
              <a:off x="29429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15" name="Shape 1415"/>
            <p:cNvSpPr/>
            <p:nvPr/>
          </p:nvSpPr>
          <p:spPr>
            <a:xfrm flipV="1">
              <a:off x="36287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16" name="Shape 1416"/>
            <p:cNvSpPr/>
            <p:nvPr/>
          </p:nvSpPr>
          <p:spPr>
            <a:xfrm flipV="1">
              <a:off x="4314572" y="77457"/>
              <a:ext cx="1" cy="31295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17" name="Shape 1417"/>
            <p:cNvSpPr/>
            <p:nvPr/>
          </p:nvSpPr>
          <p:spPr>
            <a:xfrm flipV="1">
              <a:off x="50003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18" name="Shape 1418"/>
            <p:cNvSpPr/>
            <p:nvPr/>
          </p:nvSpPr>
          <p:spPr>
            <a:xfrm flipV="1">
              <a:off x="56861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19" name="Shape 1419"/>
            <p:cNvSpPr/>
            <p:nvPr/>
          </p:nvSpPr>
          <p:spPr>
            <a:xfrm flipV="1">
              <a:off x="6342586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20" name="Shape 1420"/>
            <p:cNvSpPr/>
            <p:nvPr/>
          </p:nvSpPr>
          <p:spPr>
            <a:xfrm flipV="1">
              <a:off x="6999000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21" name="Shape 1421"/>
            <p:cNvSpPr/>
            <p:nvPr/>
          </p:nvSpPr>
          <p:spPr>
            <a:xfrm flipV="1">
              <a:off x="7655414" y="77457"/>
              <a:ext cx="1" cy="8222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</p:grpSp>
      <p:sp>
        <p:nvSpPr>
          <p:cNvPr id="1423" name="Shape 1423"/>
          <p:cNvSpPr/>
          <p:nvPr/>
        </p:nvSpPr>
        <p:spPr>
          <a:xfrm>
            <a:off x="1696759" y="262483"/>
            <a:ext cx="703558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000"/>
              <a:t>We can use a number line to help us when we are rounding.</a:t>
            </a:r>
          </a:p>
        </p:txBody>
      </p:sp>
      <p:sp>
        <p:nvSpPr>
          <p:cNvPr id="1424" name="Shape 1424"/>
          <p:cNvSpPr/>
          <p:nvPr/>
        </p:nvSpPr>
        <p:spPr>
          <a:xfrm>
            <a:off x="1631737" y="755580"/>
            <a:ext cx="7615867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/>
              <a:t>Lets work out how to round 387 to the nearest 100…</a:t>
            </a:r>
          </a:p>
        </p:txBody>
      </p:sp>
      <p:sp>
        <p:nvSpPr>
          <p:cNvPr id="1425" name="Shape 1425"/>
          <p:cNvSpPr/>
          <p:nvPr/>
        </p:nvSpPr>
        <p:spPr>
          <a:xfrm>
            <a:off x="8247802" y="2716264"/>
            <a:ext cx="918521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9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600"/>
              <a:t>400</a:t>
            </a:r>
          </a:p>
        </p:txBody>
      </p:sp>
      <p:sp>
        <p:nvSpPr>
          <p:cNvPr id="1426" name="Shape 1426"/>
          <p:cNvSpPr/>
          <p:nvPr/>
        </p:nvSpPr>
        <p:spPr>
          <a:xfrm>
            <a:off x="7628678" y="1388717"/>
            <a:ext cx="918521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9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600"/>
              <a:t>387</a:t>
            </a:r>
          </a:p>
        </p:txBody>
      </p:sp>
      <p:sp>
        <p:nvSpPr>
          <p:cNvPr id="1427" name="Shape 1427"/>
          <p:cNvSpPr/>
          <p:nvPr/>
        </p:nvSpPr>
        <p:spPr>
          <a:xfrm>
            <a:off x="2604822" y="3847535"/>
            <a:ext cx="777777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/>
              <a:t>We can see that 387 is closer to 400 so we round up. </a:t>
            </a:r>
          </a:p>
        </p:txBody>
      </p:sp>
      <p:sp>
        <p:nvSpPr>
          <p:cNvPr id="1428" name="Shape 1428"/>
          <p:cNvSpPr/>
          <p:nvPr/>
        </p:nvSpPr>
        <p:spPr>
          <a:xfrm>
            <a:off x="3683644" y="4357328"/>
            <a:ext cx="5620129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2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800"/>
              <a:t>We write this as…  </a:t>
            </a:r>
            <a:r>
              <a:rPr sz="4000"/>
              <a:t>387</a:t>
            </a:r>
            <a:r>
              <a:rPr sz="4000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  <a:r>
              <a:rPr sz="4000"/>
              <a:t>400</a:t>
            </a:r>
            <a:r>
              <a:rPr sz="2800"/>
              <a:t>. </a:t>
            </a:r>
          </a:p>
        </p:txBody>
      </p:sp>
      <p:sp>
        <p:nvSpPr>
          <p:cNvPr id="1429" name="Shape 1429"/>
          <p:cNvSpPr/>
          <p:nvPr/>
        </p:nvSpPr>
        <p:spPr>
          <a:xfrm>
            <a:off x="558578" y="4913671"/>
            <a:ext cx="12465707" cy="136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R="321457" algn="ctr" defTabSz="321457"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3600"/>
              <a:t>The </a:t>
            </a:r>
            <a:r>
              <a:rPr sz="4800">
                <a:solidFill>
                  <a:srgbClr val="0433FF"/>
                </a:solidFill>
              </a:rPr>
              <a:t>≈</a:t>
            </a:r>
            <a:r>
              <a:rPr sz="3600"/>
              <a:t> sign is the approximation sign and it means ‘approximately’. </a:t>
            </a:r>
          </a:p>
        </p:txBody>
      </p:sp>
      <p:sp>
        <p:nvSpPr>
          <p:cNvPr id="1430" name="Shape 1430"/>
          <p:cNvSpPr/>
          <p:nvPr/>
        </p:nvSpPr>
        <p:spPr>
          <a:xfrm>
            <a:off x="7905947" y="1847633"/>
            <a:ext cx="1" cy="51792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01305150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8" grpId="0" animBg="1" advAuto="0"/>
      <p:bldP spid="1422" grpId="0" animBg="1" advAuto="0"/>
      <p:bldP spid="1424" grpId="0" animBg="1" advAuto="0"/>
      <p:bldP spid="1425" grpId="0" animBg="1" advAuto="0"/>
      <p:bldP spid="1426" grpId="0" animBg="1" advAuto="0"/>
      <p:bldP spid="1427" grpId="0" animBg="1" advAuto="0"/>
      <p:bldP spid="1428" grpId="0" animBg="1" advAuto="0"/>
      <p:bldP spid="1429" grpId="0" animBg="1" advAuto="0"/>
      <p:bldP spid="1430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5" name="Group 1445"/>
          <p:cNvGrpSpPr/>
          <p:nvPr/>
        </p:nvGrpSpPr>
        <p:grpSpPr>
          <a:xfrm>
            <a:off x="3129981" y="1331307"/>
            <a:ext cx="5932038" cy="632579"/>
            <a:chOff x="0" y="0"/>
            <a:chExt cx="8436674" cy="899666"/>
          </a:xfrm>
        </p:grpSpPr>
        <p:sp>
          <p:nvSpPr>
            <p:cNvPr id="1432" name="Shape 1432"/>
            <p:cNvSpPr/>
            <p:nvPr/>
          </p:nvSpPr>
          <p:spPr>
            <a:xfrm>
              <a:off x="808877" y="411104"/>
              <a:ext cx="762779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33" name="Shape 1433"/>
            <p:cNvSpPr/>
            <p:nvPr/>
          </p:nvSpPr>
          <p:spPr>
            <a:xfrm flipH="1" flipV="1">
              <a:off x="0" y="411104"/>
              <a:ext cx="92765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34" name="Shape 1434"/>
            <p:cNvSpPr/>
            <p:nvPr/>
          </p:nvSpPr>
          <p:spPr>
            <a:xfrm flipV="1">
              <a:off x="15713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35" name="Shape 1435"/>
            <p:cNvSpPr/>
            <p:nvPr/>
          </p:nvSpPr>
          <p:spPr>
            <a:xfrm flipV="1">
              <a:off x="885572" y="0"/>
              <a:ext cx="1" cy="8222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36" name="Shape 1436"/>
            <p:cNvSpPr/>
            <p:nvPr/>
          </p:nvSpPr>
          <p:spPr>
            <a:xfrm flipV="1">
              <a:off x="22571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37" name="Shape 1437"/>
            <p:cNvSpPr/>
            <p:nvPr/>
          </p:nvSpPr>
          <p:spPr>
            <a:xfrm flipV="1">
              <a:off x="29429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38" name="Shape 1438"/>
            <p:cNvSpPr/>
            <p:nvPr/>
          </p:nvSpPr>
          <p:spPr>
            <a:xfrm flipV="1">
              <a:off x="36287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39" name="Shape 1439"/>
            <p:cNvSpPr/>
            <p:nvPr/>
          </p:nvSpPr>
          <p:spPr>
            <a:xfrm flipV="1">
              <a:off x="4314572" y="77457"/>
              <a:ext cx="1" cy="31295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40" name="Shape 1440"/>
            <p:cNvSpPr/>
            <p:nvPr/>
          </p:nvSpPr>
          <p:spPr>
            <a:xfrm flipV="1">
              <a:off x="50003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41" name="Shape 1441"/>
            <p:cNvSpPr/>
            <p:nvPr/>
          </p:nvSpPr>
          <p:spPr>
            <a:xfrm flipV="1">
              <a:off x="56861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42" name="Shape 1442"/>
            <p:cNvSpPr/>
            <p:nvPr/>
          </p:nvSpPr>
          <p:spPr>
            <a:xfrm flipV="1">
              <a:off x="6342586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43" name="Shape 1443"/>
            <p:cNvSpPr/>
            <p:nvPr/>
          </p:nvSpPr>
          <p:spPr>
            <a:xfrm flipV="1">
              <a:off x="6999000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44" name="Shape 1444"/>
            <p:cNvSpPr/>
            <p:nvPr/>
          </p:nvSpPr>
          <p:spPr>
            <a:xfrm flipV="1">
              <a:off x="7655414" y="77457"/>
              <a:ext cx="1" cy="8222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</p:grpSp>
      <p:sp>
        <p:nvSpPr>
          <p:cNvPr id="1446" name="Shape 1446"/>
          <p:cNvSpPr/>
          <p:nvPr/>
        </p:nvSpPr>
        <p:spPr>
          <a:xfrm>
            <a:off x="2115336" y="279330"/>
            <a:ext cx="82234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/>
              <a:t>3230</a:t>
            </a:r>
          </a:p>
        </p:txBody>
      </p:sp>
      <p:sp>
        <p:nvSpPr>
          <p:cNvPr id="1447" name="Shape 1447"/>
          <p:cNvSpPr/>
          <p:nvPr/>
        </p:nvSpPr>
        <p:spPr>
          <a:xfrm>
            <a:off x="4532687" y="2397304"/>
            <a:ext cx="5286705" cy="74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2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3200"/>
              <a:t>We write this as…           </a:t>
            </a:r>
            <a:r>
              <a:rPr sz="4400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  <a:r>
              <a:rPr sz="3200"/>
              <a:t> </a:t>
            </a:r>
          </a:p>
        </p:txBody>
      </p:sp>
      <p:grpSp>
        <p:nvGrpSpPr>
          <p:cNvPr id="1461" name="Group 1461"/>
          <p:cNvGrpSpPr/>
          <p:nvPr/>
        </p:nvGrpSpPr>
        <p:grpSpPr>
          <a:xfrm>
            <a:off x="3254997" y="4647197"/>
            <a:ext cx="5932038" cy="632579"/>
            <a:chOff x="0" y="0"/>
            <a:chExt cx="8436674" cy="899666"/>
          </a:xfrm>
        </p:grpSpPr>
        <p:sp>
          <p:nvSpPr>
            <p:cNvPr id="1448" name="Shape 1448"/>
            <p:cNvSpPr/>
            <p:nvPr/>
          </p:nvSpPr>
          <p:spPr>
            <a:xfrm>
              <a:off x="808877" y="411104"/>
              <a:ext cx="762779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49" name="Shape 1449"/>
            <p:cNvSpPr/>
            <p:nvPr/>
          </p:nvSpPr>
          <p:spPr>
            <a:xfrm flipH="1" flipV="1">
              <a:off x="0" y="411104"/>
              <a:ext cx="92765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50" name="Shape 1450"/>
            <p:cNvSpPr/>
            <p:nvPr/>
          </p:nvSpPr>
          <p:spPr>
            <a:xfrm flipV="1">
              <a:off x="15713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51" name="Shape 1451"/>
            <p:cNvSpPr/>
            <p:nvPr/>
          </p:nvSpPr>
          <p:spPr>
            <a:xfrm flipV="1">
              <a:off x="885572" y="0"/>
              <a:ext cx="1" cy="8222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52" name="Shape 1452"/>
            <p:cNvSpPr/>
            <p:nvPr/>
          </p:nvSpPr>
          <p:spPr>
            <a:xfrm flipV="1">
              <a:off x="22571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53" name="Shape 1453"/>
            <p:cNvSpPr/>
            <p:nvPr/>
          </p:nvSpPr>
          <p:spPr>
            <a:xfrm flipV="1">
              <a:off x="29429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54" name="Shape 1454"/>
            <p:cNvSpPr/>
            <p:nvPr/>
          </p:nvSpPr>
          <p:spPr>
            <a:xfrm flipV="1">
              <a:off x="36287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55" name="Shape 1455"/>
            <p:cNvSpPr/>
            <p:nvPr/>
          </p:nvSpPr>
          <p:spPr>
            <a:xfrm flipV="1">
              <a:off x="4314572" y="77457"/>
              <a:ext cx="1" cy="31295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56" name="Shape 1456"/>
            <p:cNvSpPr/>
            <p:nvPr/>
          </p:nvSpPr>
          <p:spPr>
            <a:xfrm flipV="1">
              <a:off x="50003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57" name="Shape 1457"/>
            <p:cNvSpPr/>
            <p:nvPr/>
          </p:nvSpPr>
          <p:spPr>
            <a:xfrm flipV="1">
              <a:off x="56861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58" name="Shape 1458"/>
            <p:cNvSpPr/>
            <p:nvPr/>
          </p:nvSpPr>
          <p:spPr>
            <a:xfrm flipV="1">
              <a:off x="6342586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59" name="Shape 1459"/>
            <p:cNvSpPr/>
            <p:nvPr/>
          </p:nvSpPr>
          <p:spPr>
            <a:xfrm flipV="1">
              <a:off x="6999000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460" name="Shape 1460"/>
            <p:cNvSpPr/>
            <p:nvPr/>
          </p:nvSpPr>
          <p:spPr>
            <a:xfrm flipV="1">
              <a:off x="7655414" y="77457"/>
              <a:ext cx="1" cy="8222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</p:grpSp>
      <p:sp>
        <p:nvSpPr>
          <p:cNvPr id="1462" name="Shape 1462"/>
          <p:cNvSpPr/>
          <p:nvPr/>
        </p:nvSpPr>
        <p:spPr>
          <a:xfrm>
            <a:off x="2213440" y="3690471"/>
            <a:ext cx="634790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/>
              <a:t>650</a:t>
            </a:r>
          </a:p>
        </p:txBody>
      </p:sp>
      <p:sp>
        <p:nvSpPr>
          <p:cNvPr id="1463" name="Shape 1463"/>
          <p:cNvSpPr/>
          <p:nvPr/>
        </p:nvSpPr>
        <p:spPr>
          <a:xfrm>
            <a:off x="4919444" y="5713194"/>
            <a:ext cx="5286705" cy="74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2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3200"/>
              <a:t>We write this as…           </a:t>
            </a:r>
            <a:r>
              <a:rPr sz="4400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  <a:r>
              <a:rPr sz="3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24069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1" grpId="0" animBg="1" advAuto="0"/>
      <p:bldP spid="1462" grpId="0" animBg="1" advAuto="0"/>
      <p:bldP spid="1463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8" name="Group 1478"/>
          <p:cNvGrpSpPr/>
          <p:nvPr/>
        </p:nvGrpSpPr>
        <p:grpSpPr>
          <a:xfrm>
            <a:off x="3129981" y="1331307"/>
            <a:ext cx="5932038" cy="632579"/>
            <a:chOff x="0" y="0"/>
            <a:chExt cx="8436674" cy="899666"/>
          </a:xfrm>
        </p:grpSpPr>
        <p:sp>
          <p:nvSpPr>
            <p:cNvPr id="1465" name="Shape 1465"/>
            <p:cNvSpPr/>
            <p:nvPr/>
          </p:nvSpPr>
          <p:spPr>
            <a:xfrm>
              <a:off x="808877" y="411104"/>
              <a:ext cx="762779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66" name="Shape 1466"/>
            <p:cNvSpPr/>
            <p:nvPr/>
          </p:nvSpPr>
          <p:spPr>
            <a:xfrm flipH="1" flipV="1">
              <a:off x="0" y="411104"/>
              <a:ext cx="92765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67" name="Shape 1467"/>
            <p:cNvSpPr/>
            <p:nvPr/>
          </p:nvSpPr>
          <p:spPr>
            <a:xfrm flipV="1">
              <a:off x="15713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68" name="Shape 1468"/>
            <p:cNvSpPr/>
            <p:nvPr/>
          </p:nvSpPr>
          <p:spPr>
            <a:xfrm flipV="1">
              <a:off x="885572" y="0"/>
              <a:ext cx="1" cy="8222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69" name="Shape 1469"/>
            <p:cNvSpPr/>
            <p:nvPr/>
          </p:nvSpPr>
          <p:spPr>
            <a:xfrm flipV="1">
              <a:off x="22571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70" name="Shape 1470"/>
            <p:cNvSpPr/>
            <p:nvPr/>
          </p:nvSpPr>
          <p:spPr>
            <a:xfrm flipV="1">
              <a:off x="29429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71" name="Shape 1471"/>
            <p:cNvSpPr/>
            <p:nvPr/>
          </p:nvSpPr>
          <p:spPr>
            <a:xfrm flipV="1">
              <a:off x="36287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72" name="Shape 1472"/>
            <p:cNvSpPr/>
            <p:nvPr/>
          </p:nvSpPr>
          <p:spPr>
            <a:xfrm flipV="1">
              <a:off x="4314572" y="77457"/>
              <a:ext cx="1" cy="31295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73" name="Shape 1473"/>
            <p:cNvSpPr/>
            <p:nvPr/>
          </p:nvSpPr>
          <p:spPr>
            <a:xfrm flipV="1">
              <a:off x="50003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74" name="Shape 1474"/>
            <p:cNvSpPr/>
            <p:nvPr/>
          </p:nvSpPr>
          <p:spPr>
            <a:xfrm flipV="1">
              <a:off x="56861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75" name="Shape 1475"/>
            <p:cNvSpPr/>
            <p:nvPr/>
          </p:nvSpPr>
          <p:spPr>
            <a:xfrm flipV="1">
              <a:off x="6342586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76" name="Shape 1476"/>
            <p:cNvSpPr/>
            <p:nvPr/>
          </p:nvSpPr>
          <p:spPr>
            <a:xfrm flipV="1">
              <a:off x="6999000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477" name="Shape 1477"/>
            <p:cNvSpPr/>
            <p:nvPr/>
          </p:nvSpPr>
          <p:spPr>
            <a:xfrm flipV="1">
              <a:off x="7655414" y="77457"/>
              <a:ext cx="1" cy="8222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</p:grpSp>
      <p:sp>
        <p:nvSpPr>
          <p:cNvPr id="1479" name="Shape 1479"/>
          <p:cNvSpPr/>
          <p:nvPr/>
        </p:nvSpPr>
        <p:spPr>
          <a:xfrm>
            <a:off x="2141078" y="310108"/>
            <a:ext cx="658835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000"/>
              <a:t>1234</a:t>
            </a:r>
          </a:p>
        </p:txBody>
      </p:sp>
      <p:sp>
        <p:nvSpPr>
          <p:cNvPr id="1480" name="Shape 1480"/>
          <p:cNvSpPr/>
          <p:nvPr/>
        </p:nvSpPr>
        <p:spPr>
          <a:xfrm>
            <a:off x="4532687" y="2428081"/>
            <a:ext cx="4634282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2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800"/>
              <a:t>We write this as…           </a:t>
            </a:r>
            <a:r>
              <a:rPr sz="4000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  <a:r>
              <a:rPr sz="2800"/>
              <a:t> </a:t>
            </a:r>
          </a:p>
        </p:txBody>
      </p:sp>
      <p:grpSp>
        <p:nvGrpSpPr>
          <p:cNvPr id="1497" name="Group 1497"/>
          <p:cNvGrpSpPr/>
          <p:nvPr/>
        </p:nvGrpSpPr>
        <p:grpSpPr>
          <a:xfrm>
            <a:off x="2115336" y="3721249"/>
            <a:ext cx="7438391" cy="2710413"/>
            <a:chOff x="-139527" y="98141"/>
            <a:chExt cx="10579044" cy="3854808"/>
          </a:xfrm>
        </p:grpSpPr>
        <p:grpSp>
          <p:nvGrpSpPr>
            <p:cNvPr id="1494" name="Group 1494"/>
            <p:cNvGrpSpPr/>
            <p:nvPr/>
          </p:nvGrpSpPr>
          <p:grpSpPr>
            <a:xfrm>
              <a:off x="1481325" y="1415047"/>
              <a:ext cx="8436675" cy="899668"/>
              <a:chOff x="0" y="0"/>
              <a:chExt cx="8436674" cy="899666"/>
            </a:xfrm>
          </p:grpSpPr>
          <p:sp>
            <p:nvSpPr>
              <p:cNvPr id="1481" name="Shape 1481"/>
              <p:cNvSpPr/>
              <p:nvPr/>
            </p:nvSpPr>
            <p:spPr>
              <a:xfrm>
                <a:off x="808877" y="411104"/>
                <a:ext cx="7627798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3600"/>
              </a:p>
            </p:txBody>
          </p:sp>
          <p:sp>
            <p:nvSpPr>
              <p:cNvPr id="1482" name="Shape 1482"/>
              <p:cNvSpPr/>
              <p:nvPr/>
            </p:nvSpPr>
            <p:spPr>
              <a:xfrm flipH="1" flipV="1">
                <a:off x="0" y="411104"/>
                <a:ext cx="927659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3600"/>
              </a:p>
            </p:txBody>
          </p:sp>
          <p:sp>
            <p:nvSpPr>
              <p:cNvPr id="1483" name="Shape 1483"/>
              <p:cNvSpPr/>
              <p:nvPr/>
            </p:nvSpPr>
            <p:spPr>
              <a:xfrm flipV="1">
                <a:off x="1571372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3600"/>
              </a:p>
            </p:txBody>
          </p:sp>
          <p:sp>
            <p:nvSpPr>
              <p:cNvPr id="1484" name="Shape 1484"/>
              <p:cNvSpPr/>
              <p:nvPr/>
            </p:nvSpPr>
            <p:spPr>
              <a:xfrm flipV="1">
                <a:off x="885572" y="0"/>
                <a:ext cx="1" cy="82221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3600"/>
              </a:p>
            </p:txBody>
          </p:sp>
          <p:sp>
            <p:nvSpPr>
              <p:cNvPr id="1485" name="Shape 1485"/>
              <p:cNvSpPr/>
              <p:nvPr/>
            </p:nvSpPr>
            <p:spPr>
              <a:xfrm flipV="1">
                <a:off x="2257172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3600"/>
              </a:p>
            </p:txBody>
          </p:sp>
          <p:sp>
            <p:nvSpPr>
              <p:cNvPr id="1486" name="Shape 1486"/>
              <p:cNvSpPr/>
              <p:nvPr/>
            </p:nvSpPr>
            <p:spPr>
              <a:xfrm flipV="1">
                <a:off x="2942972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3600"/>
              </a:p>
            </p:txBody>
          </p:sp>
          <p:sp>
            <p:nvSpPr>
              <p:cNvPr id="1487" name="Shape 1487"/>
              <p:cNvSpPr/>
              <p:nvPr/>
            </p:nvSpPr>
            <p:spPr>
              <a:xfrm flipV="1">
                <a:off x="3628772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3600"/>
              </a:p>
            </p:txBody>
          </p:sp>
          <p:sp>
            <p:nvSpPr>
              <p:cNvPr id="1488" name="Shape 1488"/>
              <p:cNvSpPr/>
              <p:nvPr/>
            </p:nvSpPr>
            <p:spPr>
              <a:xfrm flipV="1">
                <a:off x="4314572" y="77457"/>
                <a:ext cx="1" cy="31295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3600"/>
              </a:p>
            </p:txBody>
          </p:sp>
          <p:sp>
            <p:nvSpPr>
              <p:cNvPr id="1489" name="Shape 1489"/>
              <p:cNvSpPr/>
              <p:nvPr/>
            </p:nvSpPr>
            <p:spPr>
              <a:xfrm flipV="1">
                <a:off x="5000372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3600"/>
              </a:p>
            </p:txBody>
          </p:sp>
          <p:sp>
            <p:nvSpPr>
              <p:cNvPr id="1490" name="Shape 1490"/>
              <p:cNvSpPr/>
              <p:nvPr/>
            </p:nvSpPr>
            <p:spPr>
              <a:xfrm flipV="1">
                <a:off x="5686172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3600"/>
              </a:p>
            </p:txBody>
          </p:sp>
          <p:sp>
            <p:nvSpPr>
              <p:cNvPr id="1491" name="Shape 1491"/>
              <p:cNvSpPr/>
              <p:nvPr/>
            </p:nvSpPr>
            <p:spPr>
              <a:xfrm flipV="1">
                <a:off x="6342586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3600"/>
              </a:p>
            </p:txBody>
          </p:sp>
          <p:sp>
            <p:nvSpPr>
              <p:cNvPr id="1492" name="Shape 1492"/>
              <p:cNvSpPr/>
              <p:nvPr/>
            </p:nvSpPr>
            <p:spPr>
              <a:xfrm flipV="1">
                <a:off x="6999000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3600"/>
              </a:p>
            </p:txBody>
          </p:sp>
          <p:sp>
            <p:nvSpPr>
              <p:cNvPr id="1493" name="Shape 1493"/>
              <p:cNvSpPr/>
              <p:nvPr/>
            </p:nvSpPr>
            <p:spPr>
              <a:xfrm flipV="1">
                <a:off x="7655414" y="77457"/>
                <a:ext cx="1" cy="82221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3600"/>
              </a:p>
            </p:txBody>
          </p:sp>
        </p:grpSp>
        <p:sp>
          <p:nvSpPr>
            <p:cNvPr id="1495" name="Shape 1495"/>
            <p:cNvSpPr/>
            <p:nvPr/>
          </p:nvSpPr>
          <p:spPr>
            <a:xfrm>
              <a:off x="-139527" y="98141"/>
              <a:ext cx="996285" cy="5403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2000"/>
                <a:t>2340</a:t>
              </a:r>
            </a:p>
          </p:txBody>
        </p:sp>
        <p:sp>
          <p:nvSpPr>
            <p:cNvPr id="1496" name="Shape 1496"/>
            <p:cNvSpPr/>
            <p:nvPr/>
          </p:nvSpPr>
          <p:spPr>
            <a:xfrm>
              <a:off x="3848539" y="2974903"/>
              <a:ext cx="6590978" cy="978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200">
                  <a:solidFill>
                    <a:srgbClr val="0433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rPr sz="2800"/>
                <a:t>We write this as…           </a:t>
              </a:r>
              <a:r>
                <a:rPr sz="4000">
                  <a:latin typeface="ＭＳ ゴシック"/>
                  <a:ea typeface="ＭＳ ゴシック"/>
                  <a:cs typeface="ＭＳ ゴシック"/>
                  <a:sym typeface="ＭＳ ゴシック"/>
                </a:rPr>
                <a:t>≈</a:t>
              </a:r>
              <a:r>
                <a:rPr sz="280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47920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Macintosh PowerPoint</Application>
  <PresentationFormat>Widescreen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AGCanYouNotBold</vt:lpstr>
      <vt:lpstr>Calibri</vt:lpstr>
      <vt:lpstr>Calibri Light</vt:lpstr>
      <vt:lpstr>Comic Sans MS</vt:lpstr>
      <vt:lpstr>Helvetica Light</vt:lpstr>
      <vt:lpstr>ＭＳ 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 Gemma [Woodlands Primary School]</dc:creator>
  <cp:lastModifiedBy>ROBERTS Gemma [Woodlands Primary School]</cp:lastModifiedBy>
  <cp:revision>1</cp:revision>
  <dcterms:created xsi:type="dcterms:W3CDTF">2021-02-15T12:11:51Z</dcterms:created>
  <dcterms:modified xsi:type="dcterms:W3CDTF">2021-02-15T12:12:24Z</dcterms:modified>
</cp:coreProperties>
</file>