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686"/>
  </p:normalViewPr>
  <p:slideViewPr>
    <p:cSldViewPr snapToGrid="0" snapToObjects="1">
      <p:cViewPr varScale="1">
        <p:scale>
          <a:sx n="68" d="100"/>
          <a:sy n="68" d="100"/>
        </p:scale>
        <p:origin x="248" y="10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20BDA-2DE6-DB41-8554-7556905DAEBF}" type="datetimeFigureOut">
              <a:rPr lang="en-US" smtClean="0"/>
              <a:t>2/15/21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149592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20BDA-2DE6-DB41-8554-7556905DAEBF}" type="datetimeFigureOut">
              <a:rPr lang="en-US" smtClean="0"/>
              <a:t>2/15/21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107542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20BDA-2DE6-DB41-8554-7556905DAEBF}" type="datetimeFigureOut">
              <a:rPr lang="en-US" smtClean="0"/>
              <a:t>2/15/21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1503149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47423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20BDA-2DE6-DB41-8554-7556905DAEBF}" type="datetimeFigureOut">
              <a:rPr lang="en-US" smtClean="0"/>
              <a:t>2/15/21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147489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B20BDA-2DE6-DB41-8554-7556905DAEBF}" type="datetimeFigureOut">
              <a:rPr lang="en-US" smtClean="0"/>
              <a:t>2/15/21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9027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B20BDA-2DE6-DB41-8554-7556905DAEBF}" type="datetimeFigureOut">
              <a:rPr lang="en-US" smtClean="0"/>
              <a:t>2/15/21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111981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B20BDA-2DE6-DB41-8554-7556905DAEBF}" type="datetimeFigureOut">
              <a:rPr lang="en-US" smtClean="0"/>
              <a:t>2/15/21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17751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B20BDA-2DE6-DB41-8554-7556905DAEBF}" type="datetimeFigureOut">
              <a:rPr lang="en-US" smtClean="0"/>
              <a:t>2/15/21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69667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20BDA-2DE6-DB41-8554-7556905DAEBF}" type="datetimeFigureOut">
              <a:rPr lang="en-US" smtClean="0"/>
              <a:t>2/15/21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97618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20BDA-2DE6-DB41-8554-7556905DAEBF}" type="datetimeFigureOut">
              <a:rPr lang="en-US" smtClean="0"/>
              <a:t>2/15/21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2109379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20BDA-2DE6-DB41-8554-7556905DAEBF}" type="datetimeFigureOut">
              <a:rPr lang="en-US" smtClean="0"/>
              <a:t>2/15/21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FBC69-24B8-8944-B1EF-DB72CF884131}" type="slidenum">
              <a:rPr lang="en-US" smtClean="0"/>
              <a:t>‹#›</a:t>
            </a:fld>
            <a:endParaRPr lang="en-US"/>
          </a:p>
        </p:txBody>
      </p:sp>
    </p:spTree>
    <p:extLst>
      <p:ext uri="{BB962C8B-B14F-4D97-AF65-F5344CB8AC3E}">
        <p14:creationId xmlns:p14="http://schemas.microsoft.com/office/powerpoint/2010/main" val="16788756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20BDA-2DE6-DB41-8554-7556905DAEBF}" type="datetimeFigureOut">
              <a:rPr lang="en-US" smtClean="0"/>
              <a:t>2/15/21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FBC69-24B8-8944-B1EF-DB72CF884131}" type="slidenum">
              <a:rPr lang="en-US" smtClean="0"/>
              <a:t>‹#›</a:t>
            </a:fld>
            <a:endParaRPr lang="en-US"/>
          </a:p>
        </p:txBody>
      </p:sp>
    </p:spTree>
    <p:extLst>
      <p:ext uri="{BB962C8B-B14F-4D97-AF65-F5344CB8AC3E}">
        <p14:creationId xmlns:p14="http://schemas.microsoft.com/office/powerpoint/2010/main" val="1175857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27169" y="2067803"/>
            <a:ext cx="6915996" cy="1862048"/>
          </a:xfrm>
          <a:prstGeom prst="rect">
            <a:avLst/>
          </a:prstGeom>
          <a:noFill/>
        </p:spPr>
        <p:txBody>
          <a:bodyPr wrap="none" rtlCol="0">
            <a:spAutoFit/>
          </a:bodyPr>
          <a:lstStyle/>
          <a:p>
            <a:r>
              <a:rPr lang="en-AU" sz="11500">
                <a:latin typeface="AGCanYouNotBold" charset="0"/>
                <a:ea typeface="AGCanYouNotBold" charset="0"/>
                <a:cs typeface="AGCanYouNotBold" charset="0"/>
              </a:rPr>
              <a:t>DAY THREE</a:t>
            </a:r>
            <a:endParaRPr lang="en-AU" sz="11500" dirty="0">
              <a:latin typeface="AGCanYouNotBold" charset="0"/>
              <a:ea typeface="AGCanYouNotBold" charset="0"/>
              <a:cs typeface="AGCanYouNotBold" charset="0"/>
            </a:endParaRPr>
          </a:p>
        </p:txBody>
      </p:sp>
    </p:spTree>
    <p:extLst>
      <p:ext uri="{BB962C8B-B14F-4D97-AF65-F5344CB8AC3E}">
        <p14:creationId xmlns:p14="http://schemas.microsoft.com/office/powerpoint/2010/main" val="1748517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9959491" y="6510287"/>
            <a:ext cx="587148"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800"/>
            </a:lvl1pPr>
          </a:lstStyle>
          <a:p>
            <a:r>
              <a:rPr sz="1265"/>
              <a:t>revision</a:t>
            </a:r>
          </a:p>
        </p:txBody>
      </p:sp>
      <p:sp>
        <p:nvSpPr>
          <p:cNvPr id="614" name="Shape 614"/>
          <p:cNvSpPr/>
          <p:nvPr/>
        </p:nvSpPr>
        <p:spPr>
          <a:xfrm>
            <a:off x="4386526" y="1612976"/>
            <a:ext cx="3279745"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10</a:t>
            </a:r>
            <a:r>
              <a:rPr sz="7453" dirty="0"/>
              <a:t> x 2 = </a:t>
            </a:r>
          </a:p>
        </p:txBody>
      </p:sp>
      <p:sp>
        <p:nvSpPr>
          <p:cNvPr id="6" name="Shape 421"/>
          <p:cNvSpPr/>
          <p:nvPr/>
        </p:nvSpPr>
        <p:spPr>
          <a:xfrm>
            <a:off x="3012593" y="248323"/>
            <a:ext cx="6201833" cy="81079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600" b="1" u="sng">
                <a:latin typeface="Helvetica"/>
                <a:ea typeface="Helvetica"/>
                <a:cs typeface="Helvetica"/>
                <a:sym typeface="Helvetica"/>
              </a:defRPr>
            </a:lvl1pPr>
          </a:lstStyle>
          <a:p>
            <a:pPr algn="ctr"/>
            <a:r>
              <a:rPr sz="4800" dirty="0"/>
              <a:t>2 x Table</a:t>
            </a:r>
            <a:r>
              <a:rPr lang="en-AU" sz="4800" dirty="0"/>
              <a:t> Switchers</a:t>
            </a:r>
            <a:r>
              <a:rPr sz="4800" dirty="0"/>
              <a:t> </a:t>
            </a:r>
          </a:p>
        </p:txBody>
      </p:sp>
      <p:sp>
        <p:nvSpPr>
          <p:cNvPr id="7" name="Shape 614"/>
          <p:cNvSpPr/>
          <p:nvPr/>
        </p:nvSpPr>
        <p:spPr>
          <a:xfrm>
            <a:off x="4386526" y="2734736"/>
            <a:ext cx="3279745"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a:t>
            </a:r>
            <a:r>
              <a:rPr sz="7453" dirty="0"/>
              <a:t> x </a:t>
            </a:r>
            <a:r>
              <a:rPr lang="en-AU" sz="7453" dirty="0"/>
              <a:t>10 </a:t>
            </a:r>
            <a:r>
              <a:rPr sz="7453" dirty="0"/>
              <a:t>= </a:t>
            </a:r>
          </a:p>
        </p:txBody>
      </p:sp>
      <p:sp>
        <p:nvSpPr>
          <p:cNvPr id="2" name="TextBox 1"/>
          <p:cNvSpPr txBox="1"/>
          <p:nvPr/>
        </p:nvSpPr>
        <p:spPr>
          <a:xfrm>
            <a:off x="7405952" y="1631698"/>
            <a:ext cx="1120820" cy="1200329"/>
          </a:xfrm>
          <a:prstGeom prst="rect">
            <a:avLst/>
          </a:prstGeom>
          <a:noFill/>
        </p:spPr>
        <p:txBody>
          <a:bodyPr wrap="none" rtlCol="0">
            <a:spAutoFit/>
          </a:bodyPr>
          <a:lstStyle/>
          <a:p>
            <a:r>
              <a:rPr lang="en-AU" sz="7200">
                <a:solidFill>
                  <a:srgbClr val="0432FF"/>
                </a:solidFill>
              </a:rPr>
              <a:t>20</a:t>
            </a:r>
            <a:endParaRPr lang="en-AU" sz="7200" dirty="0">
              <a:solidFill>
                <a:srgbClr val="0432FF"/>
              </a:solidFill>
            </a:endParaRPr>
          </a:p>
        </p:txBody>
      </p:sp>
      <p:sp>
        <p:nvSpPr>
          <p:cNvPr id="9" name="TextBox 8"/>
          <p:cNvSpPr txBox="1"/>
          <p:nvPr/>
        </p:nvSpPr>
        <p:spPr>
          <a:xfrm>
            <a:off x="7405952" y="2759989"/>
            <a:ext cx="1120820" cy="1200329"/>
          </a:xfrm>
          <a:prstGeom prst="rect">
            <a:avLst/>
          </a:prstGeom>
          <a:noFill/>
        </p:spPr>
        <p:txBody>
          <a:bodyPr wrap="none" rtlCol="0">
            <a:spAutoFit/>
          </a:bodyPr>
          <a:lstStyle/>
          <a:p>
            <a:r>
              <a:rPr lang="en-AU" sz="7200">
                <a:solidFill>
                  <a:srgbClr val="0432FF"/>
                </a:solidFill>
              </a:rPr>
              <a:t>20</a:t>
            </a:r>
            <a:endParaRPr lang="en-AU" sz="7200" dirty="0">
              <a:solidFill>
                <a:srgbClr val="0432FF"/>
              </a:solidFill>
            </a:endParaRPr>
          </a:p>
        </p:txBody>
      </p:sp>
    </p:spTree>
    <p:extLst>
      <p:ext uri="{BB962C8B-B14F-4D97-AF65-F5344CB8AC3E}">
        <p14:creationId xmlns:p14="http://schemas.microsoft.com/office/powerpoint/2010/main" val="88656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7" grpId="0" animBg="1"/>
      <p:bldP spid="2"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9959491" y="6510287"/>
            <a:ext cx="587148"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800"/>
            </a:lvl1pPr>
          </a:lstStyle>
          <a:p>
            <a:r>
              <a:rPr sz="1265"/>
              <a:t>revision</a:t>
            </a:r>
          </a:p>
        </p:txBody>
      </p:sp>
      <p:sp>
        <p:nvSpPr>
          <p:cNvPr id="614" name="Shape 614"/>
          <p:cNvSpPr/>
          <p:nvPr/>
        </p:nvSpPr>
        <p:spPr>
          <a:xfrm>
            <a:off x="4386527" y="161297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 </a:t>
            </a:r>
            <a:r>
              <a:rPr sz="7453" dirty="0"/>
              <a:t>x 2 = </a:t>
            </a:r>
          </a:p>
        </p:txBody>
      </p:sp>
      <p:sp>
        <p:nvSpPr>
          <p:cNvPr id="6" name="Shape 421"/>
          <p:cNvSpPr/>
          <p:nvPr/>
        </p:nvSpPr>
        <p:spPr>
          <a:xfrm>
            <a:off x="3012593" y="248323"/>
            <a:ext cx="6201833" cy="81079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600" b="1" u="sng">
                <a:latin typeface="Helvetica"/>
                <a:ea typeface="Helvetica"/>
                <a:cs typeface="Helvetica"/>
                <a:sym typeface="Helvetica"/>
              </a:defRPr>
            </a:lvl1pPr>
          </a:lstStyle>
          <a:p>
            <a:pPr algn="ctr"/>
            <a:r>
              <a:rPr sz="4800" dirty="0"/>
              <a:t>2 x Table</a:t>
            </a:r>
            <a:r>
              <a:rPr lang="en-AU" sz="4800" dirty="0"/>
              <a:t> Switchers</a:t>
            </a:r>
            <a:r>
              <a:rPr sz="4800" dirty="0"/>
              <a:t> </a:t>
            </a:r>
          </a:p>
        </p:txBody>
      </p:sp>
      <p:sp>
        <p:nvSpPr>
          <p:cNvPr id="7" name="Shape 614"/>
          <p:cNvSpPr/>
          <p:nvPr/>
        </p:nvSpPr>
        <p:spPr>
          <a:xfrm>
            <a:off x="4386527" y="273473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a:t>
            </a:r>
            <a:r>
              <a:rPr sz="7453" dirty="0"/>
              <a:t> x </a:t>
            </a:r>
            <a:r>
              <a:rPr lang="en-AU" sz="7453" dirty="0"/>
              <a:t>2 </a:t>
            </a:r>
            <a:r>
              <a:rPr sz="7453" dirty="0"/>
              <a:t>= </a:t>
            </a:r>
          </a:p>
        </p:txBody>
      </p:sp>
      <p:sp>
        <p:nvSpPr>
          <p:cNvPr id="2" name="TextBox 1"/>
          <p:cNvSpPr txBox="1"/>
          <p:nvPr/>
        </p:nvSpPr>
        <p:spPr>
          <a:xfrm>
            <a:off x="7405951" y="1631698"/>
            <a:ext cx="652743" cy="1200329"/>
          </a:xfrm>
          <a:prstGeom prst="rect">
            <a:avLst/>
          </a:prstGeom>
          <a:noFill/>
        </p:spPr>
        <p:txBody>
          <a:bodyPr wrap="none" rtlCol="0">
            <a:spAutoFit/>
          </a:bodyPr>
          <a:lstStyle/>
          <a:p>
            <a:r>
              <a:rPr lang="en-AU" sz="7200" dirty="0">
                <a:solidFill>
                  <a:srgbClr val="0432FF"/>
                </a:solidFill>
              </a:rPr>
              <a:t>4</a:t>
            </a:r>
          </a:p>
        </p:txBody>
      </p:sp>
      <p:sp>
        <p:nvSpPr>
          <p:cNvPr id="9" name="TextBox 8"/>
          <p:cNvSpPr txBox="1"/>
          <p:nvPr/>
        </p:nvSpPr>
        <p:spPr>
          <a:xfrm>
            <a:off x="7405951" y="2759989"/>
            <a:ext cx="652743" cy="1200329"/>
          </a:xfrm>
          <a:prstGeom prst="rect">
            <a:avLst/>
          </a:prstGeom>
          <a:noFill/>
        </p:spPr>
        <p:txBody>
          <a:bodyPr wrap="none" rtlCol="0">
            <a:spAutoFit/>
          </a:bodyPr>
          <a:lstStyle/>
          <a:p>
            <a:r>
              <a:rPr lang="en-AU" sz="7200" dirty="0">
                <a:solidFill>
                  <a:srgbClr val="0432FF"/>
                </a:solidFill>
              </a:rPr>
              <a:t>4</a:t>
            </a:r>
          </a:p>
        </p:txBody>
      </p:sp>
    </p:spTree>
    <p:extLst>
      <p:ext uri="{BB962C8B-B14F-4D97-AF65-F5344CB8AC3E}">
        <p14:creationId xmlns:p14="http://schemas.microsoft.com/office/powerpoint/2010/main" val="122027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7" grpId="0" animBg="1"/>
      <p:bldP spid="2"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9959491" y="6510287"/>
            <a:ext cx="587148"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800"/>
            </a:lvl1pPr>
          </a:lstStyle>
          <a:p>
            <a:r>
              <a:rPr sz="1265"/>
              <a:t>revision</a:t>
            </a:r>
          </a:p>
        </p:txBody>
      </p:sp>
      <p:sp>
        <p:nvSpPr>
          <p:cNvPr id="614" name="Shape 614"/>
          <p:cNvSpPr/>
          <p:nvPr/>
        </p:nvSpPr>
        <p:spPr>
          <a:xfrm>
            <a:off x="4386527" y="161297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7 </a:t>
            </a:r>
            <a:r>
              <a:rPr sz="7453" dirty="0"/>
              <a:t>x 2 = </a:t>
            </a:r>
          </a:p>
        </p:txBody>
      </p:sp>
      <p:sp>
        <p:nvSpPr>
          <p:cNvPr id="6" name="Shape 421"/>
          <p:cNvSpPr/>
          <p:nvPr/>
        </p:nvSpPr>
        <p:spPr>
          <a:xfrm>
            <a:off x="3012593" y="248323"/>
            <a:ext cx="6201833" cy="81079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600" b="1" u="sng">
                <a:latin typeface="Helvetica"/>
                <a:ea typeface="Helvetica"/>
                <a:cs typeface="Helvetica"/>
                <a:sym typeface="Helvetica"/>
              </a:defRPr>
            </a:lvl1pPr>
          </a:lstStyle>
          <a:p>
            <a:pPr algn="ctr"/>
            <a:r>
              <a:rPr sz="4800" dirty="0"/>
              <a:t>2 x Table</a:t>
            </a:r>
            <a:r>
              <a:rPr lang="en-AU" sz="4800" dirty="0"/>
              <a:t> Switchers</a:t>
            </a:r>
            <a:r>
              <a:rPr sz="4800" dirty="0"/>
              <a:t> </a:t>
            </a:r>
          </a:p>
        </p:txBody>
      </p:sp>
      <p:sp>
        <p:nvSpPr>
          <p:cNvPr id="7" name="Shape 614"/>
          <p:cNvSpPr/>
          <p:nvPr/>
        </p:nvSpPr>
        <p:spPr>
          <a:xfrm>
            <a:off x="4386527" y="273473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a:t>
            </a:r>
            <a:r>
              <a:rPr sz="7453" dirty="0"/>
              <a:t> x </a:t>
            </a:r>
            <a:r>
              <a:rPr lang="en-AU" sz="7453" dirty="0"/>
              <a:t>7 </a:t>
            </a:r>
            <a:r>
              <a:rPr sz="7453" dirty="0"/>
              <a:t>= </a:t>
            </a:r>
          </a:p>
        </p:txBody>
      </p:sp>
      <p:sp>
        <p:nvSpPr>
          <p:cNvPr id="2" name="TextBox 1"/>
          <p:cNvSpPr txBox="1"/>
          <p:nvPr/>
        </p:nvSpPr>
        <p:spPr>
          <a:xfrm>
            <a:off x="7405952" y="1631698"/>
            <a:ext cx="1120820" cy="1200329"/>
          </a:xfrm>
          <a:prstGeom prst="rect">
            <a:avLst/>
          </a:prstGeom>
          <a:noFill/>
        </p:spPr>
        <p:txBody>
          <a:bodyPr wrap="none" rtlCol="0">
            <a:spAutoFit/>
          </a:bodyPr>
          <a:lstStyle/>
          <a:p>
            <a:r>
              <a:rPr lang="en-AU" sz="7200" dirty="0">
                <a:solidFill>
                  <a:srgbClr val="0432FF"/>
                </a:solidFill>
              </a:rPr>
              <a:t>14</a:t>
            </a:r>
          </a:p>
        </p:txBody>
      </p:sp>
      <p:sp>
        <p:nvSpPr>
          <p:cNvPr id="9" name="TextBox 8"/>
          <p:cNvSpPr txBox="1"/>
          <p:nvPr/>
        </p:nvSpPr>
        <p:spPr>
          <a:xfrm>
            <a:off x="7405952" y="2759989"/>
            <a:ext cx="1120820" cy="1200329"/>
          </a:xfrm>
          <a:prstGeom prst="rect">
            <a:avLst/>
          </a:prstGeom>
          <a:noFill/>
        </p:spPr>
        <p:txBody>
          <a:bodyPr wrap="none" rtlCol="0">
            <a:spAutoFit/>
          </a:bodyPr>
          <a:lstStyle/>
          <a:p>
            <a:r>
              <a:rPr lang="en-AU" sz="7200" dirty="0">
                <a:solidFill>
                  <a:srgbClr val="0432FF"/>
                </a:solidFill>
              </a:rPr>
              <a:t>14</a:t>
            </a:r>
          </a:p>
        </p:txBody>
      </p:sp>
    </p:spTree>
    <p:extLst>
      <p:ext uri="{BB962C8B-B14F-4D97-AF65-F5344CB8AC3E}">
        <p14:creationId xmlns:p14="http://schemas.microsoft.com/office/powerpoint/2010/main" val="72778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7" grpId="0" animBg="1"/>
      <p:bldP spid="2"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9959491" y="6510287"/>
            <a:ext cx="587148"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800"/>
            </a:lvl1pPr>
          </a:lstStyle>
          <a:p>
            <a:r>
              <a:rPr sz="1265"/>
              <a:t>revision</a:t>
            </a:r>
          </a:p>
        </p:txBody>
      </p:sp>
      <p:sp>
        <p:nvSpPr>
          <p:cNvPr id="614" name="Shape 614"/>
          <p:cNvSpPr/>
          <p:nvPr/>
        </p:nvSpPr>
        <p:spPr>
          <a:xfrm>
            <a:off x="4386527" y="161297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5 </a:t>
            </a:r>
            <a:r>
              <a:rPr sz="7453" dirty="0"/>
              <a:t>x 2 = </a:t>
            </a:r>
          </a:p>
        </p:txBody>
      </p:sp>
      <p:sp>
        <p:nvSpPr>
          <p:cNvPr id="6" name="Shape 421"/>
          <p:cNvSpPr/>
          <p:nvPr/>
        </p:nvSpPr>
        <p:spPr>
          <a:xfrm>
            <a:off x="3012593" y="248323"/>
            <a:ext cx="6201833" cy="81079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600" b="1" u="sng">
                <a:latin typeface="Helvetica"/>
                <a:ea typeface="Helvetica"/>
                <a:cs typeface="Helvetica"/>
                <a:sym typeface="Helvetica"/>
              </a:defRPr>
            </a:lvl1pPr>
          </a:lstStyle>
          <a:p>
            <a:pPr algn="ctr"/>
            <a:r>
              <a:rPr sz="4800" dirty="0"/>
              <a:t>2 x Table</a:t>
            </a:r>
            <a:r>
              <a:rPr lang="en-AU" sz="4800" dirty="0"/>
              <a:t> Switchers</a:t>
            </a:r>
            <a:r>
              <a:rPr sz="4800" dirty="0"/>
              <a:t> </a:t>
            </a:r>
          </a:p>
        </p:txBody>
      </p:sp>
      <p:sp>
        <p:nvSpPr>
          <p:cNvPr id="7" name="Shape 614"/>
          <p:cNvSpPr/>
          <p:nvPr/>
        </p:nvSpPr>
        <p:spPr>
          <a:xfrm>
            <a:off x="4386527" y="273473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a:t>
            </a:r>
            <a:r>
              <a:rPr sz="7453" dirty="0"/>
              <a:t> x </a:t>
            </a:r>
            <a:r>
              <a:rPr lang="en-AU" sz="7453" dirty="0"/>
              <a:t>5 </a:t>
            </a:r>
            <a:r>
              <a:rPr sz="7453" dirty="0"/>
              <a:t>= </a:t>
            </a:r>
          </a:p>
        </p:txBody>
      </p:sp>
      <p:sp>
        <p:nvSpPr>
          <p:cNvPr id="2" name="TextBox 1"/>
          <p:cNvSpPr txBox="1"/>
          <p:nvPr/>
        </p:nvSpPr>
        <p:spPr>
          <a:xfrm>
            <a:off x="7405952" y="1631698"/>
            <a:ext cx="1120820" cy="1200329"/>
          </a:xfrm>
          <a:prstGeom prst="rect">
            <a:avLst/>
          </a:prstGeom>
          <a:noFill/>
        </p:spPr>
        <p:txBody>
          <a:bodyPr wrap="none" rtlCol="0">
            <a:spAutoFit/>
          </a:bodyPr>
          <a:lstStyle/>
          <a:p>
            <a:r>
              <a:rPr lang="en-AU" sz="7200" dirty="0">
                <a:solidFill>
                  <a:srgbClr val="0432FF"/>
                </a:solidFill>
              </a:rPr>
              <a:t>10</a:t>
            </a:r>
          </a:p>
        </p:txBody>
      </p:sp>
      <p:sp>
        <p:nvSpPr>
          <p:cNvPr id="9" name="TextBox 8"/>
          <p:cNvSpPr txBox="1"/>
          <p:nvPr/>
        </p:nvSpPr>
        <p:spPr>
          <a:xfrm>
            <a:off x="7405952" y="2759989"/>
            <a:ext cx="1120820" cy="1200329"/>
          </a:xfrm>
          <a:prstGeom prst="rect">
            <a:avLst/>
          </a:prstGeom>
          <a:noFill/>
        </p:spPr>
        <p:txBody>
          <a:bodyPr wrap="none" rtlCol="0">
            <a:spAutoFit/>
          </a:bodyPr>
          <a:lstStyle/>
          <a:p>
            <a:r>
              <a:rPr lang="en-AU" sz="7200" dirty="0">
                <a:solidFill>
                  <a:srgbClr val="0432FF"/>
                </a:solidFill>
              </a:rPr>
              <a:t>10</a:t>
            </a:r>
          </a:p>
        </p:txBody>
      </p:sp>
    </p:spTree>
    <p:extLst>
      <p:ext uri="{BB962C8B-B14F-4D97-AF65-F5344CB8AC3E}">
        <p14:creationId xmlns:p14="http://schemas.microsoft.com/office/powerpoint/2010/main" val="197653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7" grpId="0" animBg="1"/>
      <p:bldP spid="2"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Shape 643"/>
          <p:cNvSpPr/>
          <p:nvPr/>
        </p:nvSpPr>
        <p:spPr>
          <a:xfrm>
            <a:off x="5778181" y="875320"/>
            <a:ext cx="3361498"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a:lvl1pPr>
          </a:lstStyle>
          <a:p>
            <a:r>
              <a:rPr lang="en-AU" sz="2812" dirty="0"/>
              <a:t>2</a:t>
            </a:r>
            <a:r>
              <a:rPr sz="2812" dirty="0"/>
              <a:t>,</a:t>
            </a:r>
            <a:r>
              <a:rPr lang="en-AU" sz="2812" dirty="0"/>
              <a:t> 4</a:t>
            </a:r>
            <a:r>
              <a:rPr sz="2812" dirty="0"/>
              <a:t>, ____,</a:t>
            </a:r>
            <a:r>
              <a:rPr lang="en-AU" sz="2812" dirty="0"/>
              <a:t> 8 </a:t>
            </a:r>
            <a:r>
              <a:rPr sz="2812" dirty="0"/>
              <a:t>, ____, </a:t>
            </a:r>
            <a:r>
              <a:rPr lang="en-AU" sz="2812" dirty="0"/>
              <a:t>12</a:t>
            </a:r>
            <a:endParaRPr sz="2812" dirty="0"/>
          </a:p>
        </p:txBody>
      </p:sp>
      <p:sp>
        <p:nvSpPr>
          <p:cNvPr id="644" name="Shape 644"/>
          <p:cNvSpPr/>
          <p:nvPr/>
        </p:nvSpPr>
        <p:spPr>
          <a:xfrm>
            <a:off x="5827830" y="1659287"/>
            <a:ext cx="329096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a:lvl1pPr>
          </a:lstStyle>
          <a:p>
            <a:r>
              <a:rPr sz="2812" dirty="0"/>
              <a:t>24, ____, </a:t>
            </a:r>
            <a:r>
              <a:rPr lang="en-AU" sz="2812" dirty="0"/>
              <a:t>28</a:t>
            </a:r>
            <a:r>
              <a:rPr sz="2812" dirty="0"/>
              <a:t>, ____, </a:t>
            </a:r>
            <a:r>
              <a:rPr lang="en-AU" sz="2812" dirty="0"/>
              <a:t>32</a:t>
            </a:r>
            <a:endParaRPr sz="2812" dirty="0"/>
          </a:p>
        </p:txBody>
      </p:sp>
      <p:sp>
        <p:nvSpPr>
          <p:cNvPr id="645" name="Shape 645"/>
          <p:cNvSpPr/>
          <p:nvPr/>
        </p:nvSpPr>
        <p:spPr>
          <a:xfrm>
            <a:off x="5738533" y="2443252"/>
            <a:ext cx="3470502"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a:lvl1pPr>
          </a:lstStyle>
          <a:p>
            <a:r>
              <a:rPr sz="2812" dirty="0"/>
              <a:t>12, </a:t>
            </a:r>
            <a:r>
              <a:rPr lang="en-AU" sz="2812" dirty="0"/>
              <a:t>14</a:t>
            </a:r>
            <a:r>
              <a:rPr sz="2812" dirty="0"/>
              <a:t>, </a:t>
            </a:r>
            <a:r>
              <a:rPr lang="en-AU" sz="2812" dirty="0"/>
              <a:t>16</a:t>
            </a:r>
            <a:r>
              <a:rPr sz="2812" dirty="0"/>
              <a:t>, ____, _____</a:t>
            </a:r>
          </a:p>
        </p:txBody>
      </p:sp>
      <p:sp>
        <p:nvSpPr>
          <p:cNvPr id="646" name="Shape 646"/>
          <p:cNvSpPr/>
          <p:nvPr/>
        </p:nvSpPr>
        <p:spPr>
          <a:xfrm>
            <a:off x="5559939" y="3227259"/>
            <a:ext cx="3452869"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a:lvl1pPr>
          </a:lstStyle>
          <a:p>
            <a:r>
              <a:rPr sz="2812" dirty="0"/>
              <a:t>0, ___, ____, </a:t>
            </a:r>
            <a:r>
              <a:rPr lang="en-AU" sz="2812" dirty="0"/>
              <a:t>6</a:t>
            </a:r>
            <a:r>
              <a:rPr sz="2812" dirty="0"/>
              <a:t>, </a:t>
            </a:r>
            <a:r>
              <a:rPr lang="en-AU" sz="2812" dirty="0"/>
              <a:t>8</a:t>
            </a:r>
            <a:r>
              <a:rPr sz="2812" dirty="0"/>
              <a:t>, ____</a:t>
            </a:r>
          </a:p>
        </p:txBody>
      </p:sp>
      <p:sp>
        <p:nvSpPr>
          <p:cNvPr id="647" name="Shape 647"/>
          <p:cNvSpPr/>
          <p:nvPr/>
        </p:nvSpPr>
        <p:spPr>
          <a:xfrm>
            <a:off x="5738533" y="4129532"/>
            <a:ext cx="3470502"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a:lvl1pPr>
          </a:lstStyle>
          <a:p>
            <a:r>
              <a:rPr sz="2812" dirty="0"/>
              <a:t>____, </a:t>
            </a:r>
            <a:r>
              <a:rPr lang="en-AU" sz="2812" dirty="0"/>
              <a:t>26</a:t>
            </a:r>
            <a:r>
              <a:rPr sz="2812" dirty="0"/>
              <a:t>, </a:t>
            </a:r>
            <a:r>
              <a:rPr lang="en-AU" sz="2812" dirty="0"/>
              <a:t>24</a:t>
            </a:r>
            <a:r>
              <a:rPr sz="2812" dirty="0"/>
              <a:t>, _____, </a:t>
            </a:r>
            <a:r>
              <a:rPr lang="en-AU" sz="2812" dirty="0"/>
              <a:t>20</a:t>
            </a:r>
            <a:endParaRPr sz="2812" dirty="0"/>
          </a:p>
        </p:txBody>
      </p:sp>
      <p:sp>
        <p:nvSpPr>
          <p:cNvPr id="648" name="Shape 648"/>
          <p:cNvSpPr/>
          <p:nvPr/>
        </p:nvSpPr>
        <p:spPr>
          <a:xfrm>
            <a:off x="5937129" y="4996317"/>
            <a:ext cx="3105017"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a:lvl1pPr>
          </a:lstStyle>
          <a:p>
            <a:r>
              <a:rPr sz="2812" dirty="0"/>
              <a:t>___, ___, </a:t>
            </a:r>
            <a:r>
              <a:rPr lang="en-AU" sz="2812" dirty="0"/>
              <a:t>16</a:t>
            </a:r>
            <a:r>
              <a:rPr sz="2812" dirty="0"/>
              <a:t>, ___, 2</a:t>
            </a:r>
            <a:r>
              <a:rPr lang="en-AU" sz="2812" dirty="0"/>
              <a:t>0</a:t>
            </a:r>
            <a:endParaRPr sz="2812" dirty="0"/>
          </a:p>
        </p:txBody>
      </p:sp>
      <p:sp>
        <p:nvSpPr>
          <p:cNvPr id="649" name="Shape 649"/>
          <p:cNvSpPr/>
          <p:nvPr/>
        </p:nvSpPr>
        <p:spPr>
          <a:xfrm>
            <a:off x="5688884" y="5863103"/>
            <a:ext cx="3470502"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a:lvl1pPr>
          </a:lstStyle>
          <a:p>
            <a:r>
              <a:rPr sz="2812" dirty="0"/>
              <a:t> 32, _____, </a:t>
            </a:r>
            <a:r>
              <a:rPr lang="en-AU" sz="2812" dirty="0"/>
              <a:t>36</a:t>
            </a:r>
            <a:r>
              <a:rPr sz="2812" dirty="0"/>
              <a:t>, </a:t>
            </a:r>
            <a:r>
              <a:rPr lang="en-AU" sz="2812" dirty="0"/>
              <a:t>38</a:t>
            </a:r>
            <a:r>
              <a:rPr sz="2812" dirty="0"/>
              <a:t>,____</a:t>
            </a:r>
          </a:p>
        </p:txBody>
      </p:sp>
      <p:sp>
        <p:nvSpPr>
          <p:cNvPr id="650" name="Shape 650"/>
          <p:cNvSpPr/>
          <p:nvPr/>
        </p:nvSpPr>
        <p:spPr>
          <a:xfrm>
            <a:off x="6709630" y="875320"/>
            <a:ext cx="272512"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6</a:t>
            </a:r>
            <a:endParaRPr sz="2812" dirty="0"/>
          </a:p>
        </p:txBody>
      </p:sp>
      <p:sp>
        <p:nvSpPr>
          <p:cNvPr id="651" name="Shape 651"/>
          <p:cNvSpPr/>
          <p:nvPr/>
        </p:nvSpPr>
        <p:spPr>
          <a:xfrm>
            <a:off x="7913594" y="875320"/>
            <a:ext cx="673215" cy="504883"/>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a:t>10</a:t>
            </a:r>
            <a:endParaRPr sz="2812" dirty="0"/>
          </a:p>
        </p:txBody>
      </p:sp>
      <p:sp>
        <p:nvSpPr>
          <p:cNvPr id="652" name="Shape 652"/>
          <p:cNvSpPr/>
          <p:nvPr/>
        </p:nvSpPr>
        <p:spPr>
          <a:xfrm>
            <a:off x="6564107" y="1659327"/>
            <a:ext cx="47288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26</a:t>
            </a:r>
            <a:endParaRPr sz="2812" dirty="0"/>
          </a:p>
        </p:txBody>
      </p:sp>
      <p:sp>
        <p:nvSpPr>
          <p:cNvPr id="653" name="Shape 653"/>
          <p:cNvSpPr/>
          <p:nvPr/>
        </p:nvSpPr>
        <p:spPr>
          <a:xfrm>
            <a:off x="7996511" y="1659327"/>
            <a:ext cx="47288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30</a:t>
            </a:r>
            <a:endParaRPr sz="2812" dirty="0"/>
          </a:p>
        </p:txBody>
      </p:sp>
      <p:sp>
        <p:nvSpPr>
          <p:cNvPr id="654" name="Shape 654"/>
          <p:cNvSpPr/>
          <p:nvPr/>
        </p:nvSpPr>
        <p:spPr>
          <a:xfrm>
            <a:off x="7450668" y="2443293"/>
            <a:ext cx="666499" cy="504883"/>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a:t>18</a:t>
            </a:r>
            <a:endParaRPr sz="2812" dirty="0"/>
          </a:p>
        </p:txBody>
      </p:sp>
      <p:sp>
        <p:nvSpPr>
          <p:cNvPr id="655" name="Shape 655"/>
          <p:cNvSpPr/>
          <p:nvPr/>
        </p:nvSpPr>
        <p:spPr>
          <a:xfrm>
            <a:off x="8469397" y="2443252"/>
            <a:ext cx="657499" cy="504883"/>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20</a:t>
            </a:r>
            <a:endParaRPr sz="2812" dirty="0"/>
          </a:p>
        </p:txBody>
      </p:sp>
      <p:sp>
        <p:nvSpPr>
          <p:cNvPr id="656" name="Shape 656"/>
          <p:cNvSpPr/>
          <p:nvPr/>
        </p:nvSpPr>
        <p:spPr>
          <a:xfrm>
            <a:off x="6099862" y="3227259"/>
            <a:ext cx="272512"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2</a:t>
            </a:r>
            <a:endParaRPr sz="2812" dirty="0"/>
          </a:p>
        </p:txBody>
      </p:sp>
      <p:sp>
        <p:nvSpPr>
          <p:cNvPr id="657" name="Shape 657"/>
          <p:cNvSpPr/>
          <p:nvPr/>
        </p:nvSpPr>
        <p:spPr>
          <a:xfrm>
            <a:off x="6945217" y="3176560"/>
            <a:ext cx="272512"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4</a:t>
            </a:r>
            <a:endParaRPr sz="2812" dirty="0"/>
          </a:p>
        </p:txBody>
      </p:sp>
      <p:sp>
        <p:nvSpPr>
          <p:cNvPr id="658" name="Shape 658"/>
          <p:cNvSpPr/>
          <p:nvPr/>
        </p:nvSpPr>
        <p:spPr>
          <a:xfrm>
            <a:off x="8280402" y="3176560"/>
            <a:ext cx="1012975" cy="504883"/>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a:t>10</a:t>
            </a:r>
            <a:endParaRPr sz="2812" dirty="0"/>
          </a:p>
        </p:txBody>
      </p:sp>
      <p:sp>
        <p:nvSpPr>
          <p:cNvPr id="659" name="Shape 659"/>
          <p:cNvSpPr/>
          <p:nvPr/>
        </p:nvSpPr>
        <p:spPr>
          <a:xfrm>
            <a:off x="5857167" y="4129532"/>
            <a:ext cx="47288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sz="2812" dirty="0"/>
              <a:t>28</a:t>
            </a:r>
          </a:p>
        </p:txBody>
      </p:sp>
      <p:sp>
        <p:nvSpPr>
          <p:cNvPr id="660" name="Shape 660"/>
          <p:cNvSpPr/>
          <p:nvPr/>
        </p:nvSpPr>
        <p:spPr>
          <a:xfrm>
            <a:off x="7996511" y="4153177"/>
            <a:ext cx="47288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22</a:t>
            </a:r>
            <a:endParaRPr sz="2812" dirty="0"/>
          </a:p>
        </p:txBody>
      </p:sp>
      <p:sp>
        <p:nvSpPr>
          <p:cNvPr id="661" name="Shape 661"/>
          <p:cNvSpPr/>
          <p:nvPr/>
        </p:nvSpPr>
        <p:spPr>
          <a:xfrm>
            <a:off x="6709631" y="4996317"/>
            <a:ext cx="47288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14</a:t>
            </a:r>
            <a:endParaRPr sz="2812" dirty="0"/>
          </a:p>
        </p:txBody>
      </p:sp>
      <p:sp>
        <p:nvSpPr>
          <p:cNvPr id="662" name="Shape 662"/>
          <p:cNvSpPr/>
          <p:nvPr/>
        </p:nvSpPr>
        <p:spPr>
          <a:xfrm>
            <a:off x="6000536" y="4996317"/>
            <a:ext cx="47288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sz="2812" dirty="0"/>
              <a:t>12</a:t>
            </a:r>
          </a:p>
        </p:txBody>
      </p:sp>
      <p:sp>
        <p:nvSpPr>
          <p:cNvPr id="663" name="Shape 663"/>
          <p:cNvSpPr/>
          <p:nvPr/>
        </p:nvSpPr>
        <p:spPr>
          <a:xfrm>
            <a:off x="7913594" y="4996317"/>
            <a:ext cx="673215" cy="504883"/>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18</a:t>
            </a:r>
            <a:endParaRPr sz="2812" dirty="0"/>
          </a:p>
        </p:txBody>
      </p:sp>
      <p:sp>
        <p:nvSpPr>
          <p:cNvPr id="664" name="Shape 664"/>
          <p:cNvSpPr/>
          <p:nvPr/>
        </p:nvSpPr>
        <p:spPr>
          <a:xfrm>
            <a:off x="6564107" y="5863103"/>
            <a:ext cx="472886" cy="50488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000" b="1">
                <a:solidFill>
                  <a:srgbClr val="FF2600"/>
                </a:solidFill>
                <a:latin typeface="Helvetica"/>
                <a:ea typeface="Helvetica"/>
                <a:cs typeface="Helvetica"/>
                <a:sym typeface="Helvetica"/>
              </a:defRPr>
            </a:lvl1pPr>
          </a:lstStyle>
          <a:p>
            <a:r>
              <a:rPr lang="en-AU" sz="2812" dirty="0"/>
              <a:t>34</a:t>
            </a:r>
            <a:endParaRPr sz="2812" dirty="0"/>
          </a:p>
        </p:txBody>
      </p:sp>
      <p:sp>
        <p:nvSpPr>
          <p:cNvPr id="665" name="Shape 665"/>
          <p:cNvSpPr/>
          <p:nvPr/>
        </p:nvSpPr>
        <p:spPr>
          <a:xfrm>
            <a:off x="8586807" y="5863103"/>
            <a:ext cx="706568" cy="504883"/>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000" b="1">
                <a:solidFill>
                  <a:srgbClr val="FF2600"/>
                </a:solidFill>
                <a:latin typeface="Helvetica"/>
                <a:ea typeface="Helvetica"/>
                <a:cs typeface="Helvetica"/>
                <a:sym typeface="Helvetica"/>
              </a:defRPr>
            </a:lvl1pPr>
          </a:lstStyle>
          <a:p>
            <a:r>
              <a:rPr sz="2812" dirty="0"/>
              <a:t>4</a:t>
            </a:r>
            <a:r>
              <a:rPr lang="en-AU" sz="2812" dirty="0"/>
              <a:t>0</a:t>
            </a:r>
            <a:endParaRPr sz="2812" dirty="0"/>
          </a:p>
        </p:txBody>
      </p:sp>
      <p:pic>
        <p:nvPicPr>
          <p:cNvPr id="2" name="Picture 1"/>
          <p:cNvPicPr>
            <a:picLocks noChangeAspect="1"/>
          </p:cNvPicPr>
          <p:nvPr/>
        </p:nvPicPr>
        <p:blipFill>
          <a:blip r:embed="rId2"/>
          <a:stretch>
            <a:fillRect/>
          </a:stretch>
        </p:blipFill>
        <p:spPr>
          <a:xfrm>
            <a:off x="1408348" y="412650"/>
            <a:ext cx="3683000" cy="6134100"/>
          </a:xfrm>
          <a:prstGeom prst="rect">
            <a:avLst/>
          </a:prstGeom>
        </p:spPr>
      </p:pic>
    </p:spTree>
    <p:extLst>
      <p:ext uri="{BB962C8B-B14F-4D97-AF65-F5344CB8AC3E}">
        <p14:creationId xmlns:p14="http://schemas.microsoft.com/office/powerpoint/2010/main" val="238218604"/>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6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6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6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6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6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6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p:tmAbs val="0"/>
                                  </p:iterate>
                                  <p:childTnLst>
                                    <p:set>
                                      <p:cBhvr>
                                        <p:cTn id="38" fill="hold"/>
                                        <p:tgtEl>
                                          <p:spTgt spid="6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p:tmAbs val="0"/>
                                  </p:iterate>
                                  <p:childTnLst>
                                    <p:set>
                                      <p:cBhvr>
                                        <p:cTn id="42" fill="hold"/>
                                        <p:tgtEl>
                                          <p:spTgt spid="6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p:tmAbs val="0"/>
                                  </p:iterate>
                                  <p:childTnLst>
                                    <p:set>
                                      <p:cBhvr>
                                        <p:cTn id="46" fill="hold"/>
                                        <p:tgtEl>
                                          <p:spTgt spid="65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iterate>
                                    <p:tmAbs val="0"/>
                                  </p:iterate>
                                  <p:childTnLst>
                                    <p:set>
                                      <p:cBhvr>
                                        <p:cTn id="50" fill="hold"/>
                                        <p:tgtEl>
                                          <p:spTgt spid="65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iterate>
                                    <p:tmAbs val="0"/>
                                  </p:iterate>
                                  <p:childTnLst>
                                    <p:set>
                                      <p:cBhvr>
                                        <p:cTn id="54" fill="hold"/>
                                        <p:tgtEl>
                                          <p:spTgt spid="65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64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iterate>
                                    <p:tmAbs val="0"/>
                                  </p:iterate>
                                  <p:childTnLst>
                                    <p:set>
                                      <p:cBhvr>
                                        <p:cTn id="62" fill="hold"/>
                                        <p:tgtEl>
                                          <p:spTgt spid="65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iterate>
                                    <p:tmAbs val="0"/>
                                  </p:iterate>
                                  <p:childTnLst>
                                    <p:set>
                                      <p:cBhvr>
                                        <p:cTn id="66" fill="hold"/>
                                        <p:tgtEl>
                                          <p:spTgt spid="66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iterate>
                                    <p:tmAbs val="0"/>
                                  </p:iterate>
                                  <p:childTnLst>
                                    <p:set>
                                      <p:cBhvr>
                                        <p:cTn id="70" fill="hold"/>
                                        <p:tgtEl>
                                          <p:spTgt spid="6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iterate>
                                    <p:tmAbs val="0"/>
                                  </p:iterate>
                                  <p:childTnLst>
                                    <p:set>
                                      <p:cBhvr>
                                        <p:cTn id="74" fill="hold"/>
                                        <p:tgtEl>
                                          <p:spTgt spid="66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iterate>
                                    <p:tmAbs val="0"/>
                                  </p:iterate>
                                  <p:childTnLst>
                                    <p:set>
                                      <p:cBhvr>
                                        <p:cTn id="78" fill="hold"/>
                                        <p:tgtEl>
                                          <p:spTgt spid="66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iterate>
                                    <p:tmAbs val="0"/>
                                  </p:iterate>
                                  <p:childTnLst>
                                    <p:set>
                                      <p:cBhvr>
                                        <p:cTn id="82" fill="hold"/>
                                        <p:tgtEl>
                                          <p:spTgt spid="66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iterate>
                                    <p:tmAbs val="0"/>
                                  </p:iterate>
                                  <p:childTnLst>
                                    <p:set>
                                      <p:cBhvr>
                                        <p:cTn id="86" fill="hold"/>
                                        <p:tgtEl>
                                          <p:spTgt spid="64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iterate>
                                    <p:tmAbs val="0"/>
                                  </p:iterate>
                                  <p:childTnLst>
                                    <p:set>
                                      <p:cBhvr>
                                        <p:cTn id="90" fill="hold"/>
                                        <p:tgtEl>
                                          <p:spTgt spid="66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iterate>
                                    <p:tmAbs val="0"/>
                                  </p:iterate>
                                  <p:childTnLst>
                                    <p:set>
                                      <p:cBhvr>
                                        <p:cTn id="94" fill="hold"/>
                                        <p:tgtEl>
                                          <p:spTgt spid="6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 grpId="0" animBg="1" advAuto="0"/>
      <p:bldP spid="644" grpId="0" animBg="1" advAuto="0"/>
      <p:bldP spid="645" grpId="0" animBg="1" advAuto="0"/>
      <p:bldP spid="646" grpId="0" animBg="1" advAuto="0"/>
      <p:bldP spid="647" grpId="0" animBg="1" advAuto="0"/>
      <p:bldP spid="648" grpId="0" animBg="1" advAuto="0"/>
      <p:bldP spid="649" grpId="0" animBg="1" advAuto="0"/>
      <p:bldP spid="650" grpId="0" animBg="1" advAuto="0"/>
      <p:bldP spid="651" grpId="0" animBg="1" advAuto="0"/>
      <p:bldP spid="652" grpId="0" animBg="1" advAuto="0"/>
      <p:bldP spid="653" grpId="0" animBg="1" advAuto="0"/>
      <p:bldP spid="654" grpId="0" animBg="1" advAuto="0"/>
      <p:bldP spid="655" grpId="0" animBg="1" advAuto="0"/>
      <p:bldP spid="656" grpId="0" animBg="1" advAuto="0"/>
      <p:bldP spid="657" grpId="0" animBg="1" advAuto="0"/>
      <p:bldP spid="658" grpId="0" animBg="1" advAuto="0"/>
      <p:bldP spid="659" grpId="0" animBg="1" advAuto="0"/>
      <p:bldP spid="660" grpId="0" animBg="1" advAuto="0"/>
      <p:bldP spid="661" grpId="0" animBg="1" advAuto="0"/>
      <p:bldP spid="662" grpId="0" animBg="1" advAuto="0"/>
      <p:bldP spid="663" grpId="0" animBg="1" advAuto="0"/>
      <p:bldP spid="664" grpId="0" animBg="1" advAuto="0"/>
      <p:bldP spid="665"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Shape 684"/>
          <p:cNvSpPr/>
          <p:nvPr/>
        </p:nvSpPr>
        <p:spPr>
          <a:xfrm>
            <a:off x="2881314" y="988219"/>
            <a:ext cx="6647269" cy="4632927"/>
          </a:xfrm>
          <a:prstGeom prst="rect">
            <a:avLst/>
          </a:pr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685" name="Shape 685"/>
          <p:cNvSpPr/>
          <p:nvPr/>
        </p:nvSpPr>
        <p:spPr>
          <a:xfrm>
            <a:off x="4113130" y="2115942"/>
            <a:ext cx="3808736" cy="191174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7600">
                <a:solidFill>
                  <a:srgbClr val="FFFFFF"/>
                </a:solidFill>
                <a:latin typeface="Arial"/>
                <a:ea typeface="Arial"/>
                <a:cs typeface="Arial"/>
                <a:sym typeface="Arial"/>
              </a:defRPr>
            </a:pPr>
            <a:r>
              <a:rPr sz="5344" dirty="0"/>
              <a:t>Calculations</a:t>
            </a:r>
          </a:p>
          <a:p>
            <a:pPr algn="ctr">
              <a:defRPr sz="4700">
                <a:solidFill>
                  <a:srgbClr val="FFFFFF"/>
                </a:solidFill>
                <a:latin typeface="Arial"/>
                <a:ea typeface="Arial"/>
                <a:cs typeface="Arial"/>
                <a:sym typeface="Arial"/>
              </a:defRPr>
            </a:pPr>
            <a:r>
              <a:rPr lang="en-AU" sz="3305" dirty="0"/>
              <a:t>Subtractions</a:t>
            </a:r>
            <a:endParaRPr sz="3305" dirty="0"/>
          </a:p>
          <a:p>
            <a:pPr>
              <a:defRPr sz="4700">
                <a:solidFill>
                  <a:srgbClr val="FFFFFF"/>
                </a:solidFill>
                <a:latin typeface="Arial"/>
                <a:ea typeface="Arial"/>
                <a:cs typeface="Arial"/>
                <a:sym typeface="Arial"/>
              </a:defRPr>
            </a:pPr>
            <a:endParaRPr sz="3305" dirty="0"/>
          </a:p>
        </p:txBody>
      </p:sp>
    </p:spTree>
    <p:extLst>
      <p:ext uri="{BB962C8B-B14F-4D97-AF65-F5344CB8AC3E}">
        <p14:creationId xmlns:p14="http://schemas.microsoft.com/office/powerpoint/2010/main" val="830559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hape 340"/>
          <p:cNvSpPr/>
          <p:nvPr/>
        </p:nvSpPr>
        <p:spPr>
          <a:xfrm>
            <a:off x="9910953" y="212705"/>
            <a:ext cx="2039726" cy="840359"/>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7100"/>
            </a:lvl1pPr>
          </a:lstStyle>
          <a:p>
            <a:r>
              <a:rPr sz="4992"/>
              <a:t>You do!</a:t>
            </a:r>
          </a:p>
        </p:txBody>
      </p:sp>
      <p:sp>
        <p:nvSpPr>
          <p:cNvPr id="341" name="Shape 341"/>
          <p:cNvSpPr/>
          <p:nvPr/>
        </p:nvSpPr>
        <p:spPr>
          <a:xfrm>
            <a:off x="533103" y="137892"/>
            <a:ext cx="4563831" cy="672010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p>
            <a:pPr algn="l">
              <a:defRPr sz="5000"/>
            </a:pPr>
            <a:r>
              <a:rPr sz="4800" dirty="0"/>
              <a:t>83 </a:t>
            </a:r>
            <a:r>
              <a:rPr lang="en-AU" sz="4800" dirty="0"/>
              <a:t>-</a:t>
            </a:r>
            <a:r>
              <a:rPr sz="4800" dirty="0"/>
              <a:t> 42</a:t>
            </a:r>
          </a:p>
          <a:p>
            <a:pPr algn="l">
              <a:defRPr sz="5000"/>
            </a:pPr>
            <a:endParaRPr sz="4800" dirty="0"/>
          </a:p>
          <a:p>
            <a:pPr algn="l">
              <a:defRPr sz="5000"/>
            </a:pPr>
            <a:r>
              <a:rPr sz="4800" dirty="0"/>
              <a:t>44 </a:t>
            </a:r>
            <a:r>
              <a:rPr lang="en-AU" sz="4800" dirty="0"/>
              <a:t>-</a:t>
            </a:r>
            <a:r>
              <a:rPr sz="4800" dirty="0"/>
              <a:t> 71</a:t>
            </a:r>
          </a:p>
          <a:p>
            <a:pPr algn="l">
              <a:defRPr sz="5000"/>
            </a:pPr>
            <a:endParaRPr sz="4800" dirty="0"/>
          </a:p>
          <a:p>
            <a:pPr algn="l">
              <a:defRPr sz="5000"/>
            </a:pPr>
            <a:r>
              <a:rPr sz="4800" dirty="0"/>
              <a:t>95 </a:t>
            </a:r>
            <a:r>
              <a:rPr lang="en-AU" sz="4800" dirty="0"/>
              <a:t>-</a:t>
            </a:r>
            <a:r>
              <a:rPr sz="4800" dirty="0"/>
              <a:t> 47</a:t>
            </a:r>
          </a:p>
          <a:p>
            <a:pPr algn="l">
              <a:defRPr sz="5000"/>
            </a:pPr>
            <a:endParaRPr sz="4800" dirty="0"/>
          </a:p>
          <a:p>
            <a:pPr algn="l">
              <a:defRPr sz="5000"/>
            </a:pPr>
            <a:r>
              <a:rPr sz="4800" dirty="0"/>
              <a:t>86 </a:t>
            </a:r>
            <a:r>
              <a:rPr lang="en-AU" sz="4800" dirty="0"/>
              <a:t>-</a:t>
            </a:r>
            <a:r>
              <a:rPr sz="4800" dirty="0"/>
              <a:t> 19</a:t>
            </a:r>
          </a:p>
          <a:p>
            <a:pPr algn="l">
              <a:defRPr sz="5000"/>
            </a:pPr>
            <a:endParaRPr sz="4800" dirty="0"/>
          </a:p>
          <a:p>
            <a:pPr algn="l">
              <a:defRPr sz="5000"/>
            </a:pPr>
            <a:r>
              <a:rPr sz="4800" dirty="0"/>
              <a:t>54 </a:t>
            </a:r>
            <a:r>
              <a:rPr lang="en-AU" sz="4800" dirty="0"/>
              <a:t>-</a:t>
            </a:r>
            <a:r>
              <a:rPr sz="4800" dirty="0"/>
              <a:t> 33</a:t>
            </a:r>
          </a:p>
        </p:txBody>
      </p:sp>
    </p:spTree>
    <p:extLst>
      <p:ext uri="{BB962C8B-B14F-4D97-AF65-F5344CB8AC3E}">
        <p14:creationId xmlns:p14="http://schemas.microsoft.com/office/powerpoint/2010/main" val="568466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209501" y="914402"/>
            <a:ext cx="8554295" cy="5225143"/>
          </a:xfrm>
          <a:prstGeom prst="rect">
            <a:avLst/>
          </a:prstGeom>
          <a:solidFill>
            <a:srgbClr val="00B0F0">
              <a:alpha val="67000"/>
            </a:srgbClr>
          </a:solidFill>
          <a:ln w="63500">
            <a:solidFill>
              <a:srgbClr val="FFFFFF"/>
            </a:solidFill>
            <a:miter lim="400000"/>
          </a:ln>
          <a:effectLst>
            <a:outerShdw blurRad="38100" dist="25400" dir="5400000" rotWithShape="0">
              <a:srgbClr val="000000">
                <a:alpha val="16101"/>
              </a:srgbClr>
            </a:outerShdw>
          </a:effectLst>
        </p:spPr>
        <p:txBody>
          <a:bodyPr lIns="35719" tIns="35719" rIns="35719" bIns="35719" anchor="ctr"/>
          <a:lstStyle/>
          <a:p>
            <a:pPr>
              <a:defRPr sz="2400"/>
            </a:pPr>
            <a:endParaRPr sz="1687"/>
          </a:p>
        </p:txBody>
      </p:sp>
      <p:sp>
        <p:nvSpPr>
          <p:cNvPr id="121" name="Shape 121"/>
          <p:cNvSpPr/>
          <p:nvPr/>
        </p:nvSpPr>
        <p:spPr>
          <a:xfrm>
            <a:off x="2769325" y="1630773"/>
            <a:ext cx="7576459" cy="4011676"/>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a:latin typeface="Comic Sans MS"/>
                <a:ea typeface="Comic Sans MS"/>
                <a:cs typeface="Comic Sans MS"/>
                <a:sym typeface="Comic Sans MS"/>
              </a:defRPr>
            </a:lvl1pPr>
          </a:lstStyle>
          <a:p>
            <a:pPr algn="ctr">
              <a:defRPr>
                <a:latin typeface="+mn-lt"/>
                <a:ea typeface="+mn-ea"/>
                <a:cs typeface="+mn-cs"/>
                <a:sym typeface="Helvetica Light"/>
              </a:defRPr>
            </a:pPr>
            <a:r>
              <a:rPr sz="3600" b="1" dirty="0">
                <a:latin typeface="Arial" charset="0"/>
                <a:ea typeface="Arial" charset="0"/>
                <a:cs typeface="Arial" charset="0"/>
              </a:rPr>
              <a:t>WALT</a:t>
            </a:r>
            <a:r>
              <a:rPr sz="3600" dirty="0">
                <a:latin typeface="Arial" charset="0"/>
                <a:ea typeface="Arial" charset="0"/>
                <a:cs typeface="Arial" charset="0"/>
              </a:rPr>
              <a:t>: </a:t>
            </a:r>
            <a:endParaRPr lang="en-AU" sz="3600" dirty="0">
              <a:latin typeface="Arial" charset="0"/>
              <a:ea typeface="Arial" charset="0"/>
              <a:cs typeface="Arial" charset="0"/>
            </a:endParaRPr>
          </a:p>
          <a:p>
            <a:pPr algn="ctr"/>
            <a:r>
              <a:rPr lang="en-AU" sz="2800" dirty="0">
                <a:latin typeface="Arial" charset="0"/>
                <a:ea typeface="Arial" charset="0"/>
                <a:cs typeface="Arial" charset="0"/>
              </a:rPr>
              <a:t>Represent numbers in different ways</a:t>
            </a:r>
          </a:p>
          <a:p>
            <a:pPr algn="ctr">
              <a:defRPr>
                <a:latin typeface="+mn-lt"/>
                <a:ea typeface="+mn-ea"/>
                <a:cs typeface="+mn-cs"/>
                <a:sym typeface="Helvetica Light"/>
              </a:defRPr>
            </a:pPr>
            <a:endParaRPr lang="en-AU" sz="3600" dirty="0">
              <a:latin typeface="Arial" charset="0"/>
              <a:ea typeface="Arial" charset="0"/>
              <a:cs typeface="Arial" charset="0"/>
            </a:endParaRPr>
          </a:p>
          <a:p>
            <a:pPr algn="ctr">
              <a:defRPr>
                <a:latin typeface="+mn-lt"/>
                <a:ea typeface="+mn-ea"/>
                <a:cs typeface="+mn-cs"/>
                <a:sym typeface="Helvetica Light"/>
              </a:defRPr>
            </a:pPr>
            <a:r>
              <a:rPr lang="en-AU" sz="3600" b="1" dirty="0">
                <a:latin typeface="Arial" charset="0"/>
                <a:ea typeface="Arial" charset="0"/>
                <a:cs typeface="Arial" charset="0"/>
              </a:rPr>
              <a:t>WILF</a:t>
            </a:r>
            <a:r>
              <a:rPr lang="en-AU" sz="3600" dirty="0">
                <a:latin typeface="Arial" charset="0"/>
                <a:ea typeface="Arial" charset="0"/>
                <a:cs typeface="Arial" charset="0"/>
              </a:rPr>
              <a:t>:</a:t>
            </a:r>
          </a:p>
          <a:p>
            <a:pPr marL="457189" indent="-457189">
              <a:buFont typeface="Arial" charset="0"/>
              <a:buChar char="•"/>
            </a:pPr>
            <a:r>
              <a:rPr lang="en-AU" sz="2800" dirty="0">
                <a:latin typeface="Arial" charset="0"/>
                <a:ea typeface="Arial" charset="0"/>
                <a:cs typeface="Arial" charset="0"/>
              </a:rPr>
              <a:t>Identify the value of digits in a number</a:t>
            </a:r>
          </a:p>
          <a:p>
            <a:pPr marL="457189" indent="-457189">
              <a:buFont typeface="Arial" charset="0"/>
              <a:buChar char="•"/>
            </a:pPr>
            <a:r>
              <a:rPr lang="en-AU" sz="2800" dirty="0">
                <a:latin typeface="Arial" charset="0"/>
                <a:ea typeface="Arial" charset="0"/>
                <a:cs typeface="Arial" charset="0"/>
              </a:rPr>
              <a:t>Represent numbers in Standard, Written, Expanded form</a:t>
            </a:r>
          </a:p>
          <a:p>
            <a:pPr algn="ctr">
              <a:defRPr>
                <a:latin typeface="+mn-lt"/>
                <a:ea typeface="+mn-ea"/>
                <a:cs typeface="+mn-cs"/>
                <a:sym typeface="Helvetica Light"/>
              </a:defRPr>
            </a:pPr>
            <a:endParaRPr lang="en-AU" sz="3600" dirty="0">
              <a:latin typeface="Arial" charset="0"/>
              <a:ea typeface="Arial" charset="0"/>
              <a:cs typeface="Arial" charset="0"/>
            </a:endParaRPr>
          </a:p>
        </p:txBody>
      </p:sp>
    </p:spTree>
    <p:extLst>
      <p:ext uri="{BB962C8B-B14F-4D97-AF65-F5344CB8AC3E}">
        <p14:creationId xmlns:p14="http://schemas.microsoft.com/office/powerpoint/2010/main" val="60711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Shape 380"/>
          <p:cNvSpPr/>
          <p:nvPr/>
        </p:nvSpPr>
        <p:spPr>
          <a:xfrm>
            <a:off x="686731" y="244725"/>
            <a:ext cx="2736327" cy="645691"/>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300">
                <a:latin typeface="Comic Sans MS"/>
                <a:ea typeface="Comic Sans MS"/>
                <a:cs typeface="Comic Sans MS"/>
                <a:sym typeface="Comic Sans MS"/>
              </a:defRPr>
            </a:lvl1pPr>
          </a:lstStyle>
          <a:p>
            <a:r>
              <a:rPr sz="3727" b="1" u="sng" dirty="0"/>
              <a:t>Lets recap:</a:t>
            </a:r>
          </a:p>
        </p:txBody>
      </p:sp>
      <p:sp>
        <p:nvSpPr>
          <p:cNvPr id="381" name="Shape 381"/>
          <p:cNvSpPr/>
          <p:nvPr/>
        </p:nvSpPr>
        <p:spPr>
          <a:xfrm>
            <a:off x="686731" y="1531103"/>
            <a:ext cx="3465693" cy="6261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3600"/>
              <a:t>Standard Form:</a:t>
            </a:r>
          </a:p>
        </p:txBody>
      </p:sp>
      <p:sp>
        <p:nvSpPr>
          <p:cNvPr id="382" name="Shape 382"/>
          <p:cNvSpPr/>
          <p:nvPr/>
        </p:nvSpPr>
        <p:spPr>
          <a:xfrm>
            <a:off x="4321785" y="1548099"/>
            <a:ext cx="1620636" cy="6261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solidFill>
                  <a:srgbClr val="0433FF"/>
                </a:solidFill>
                <a:latin typeface="Comic Sans MS"/>
                <a:ea typeface="Comic Sans MS"/>
                <a:cs typeface="Comic Sans MS"/>
                <a:sym typeface="Comic Sans MS"/>
              </a:defRPr>
            </a:lvl1pPr>
          </a:lstStyle>
          <a:p>
            <a:r>
              <a:rPr sz="3600"/>
              <a:t>34 567</a:t>
            </a:r>
          </a:p>
        </p:txBody>
      </p:sp>
      <p:sp>
        <p:nvSpPr>
          <p:cNvPr id="383" name="Shape 383"/>
          <p:cNvSpPr/>
          <p:nvPr/>
        </p:nvSpPr>
        <p:spPr>
          <a:xfrm>
            <a:off x="686731" y="2793307"/>
            <a:ext cx="3212419" cy="6261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3600"/>
              <a:t>Written Form:</a:t>
            </a:r>
          </a:p>
        </p:txBody>
      </p:sp>
      <p:sp>
        <p:nvSpPr>
          <p:cNvPr id="384" name="Shape 384"/>
          <p:cNvSpPr/>
          <p:nvPr/>
        </p:nvSpPr>
        <p:spPr>
          <a:xfrm>
            <a:off x="3899150" y="2762013"/>
            <a:ext cx="7819444" cy="1180131"/>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lgn="l">
              <a:defRPr>
                <a:solidFill>
                  <a:srgbClr val="0433FF"/>
                </a:solidFill>
                <a:latin typeface="Comic Sans MS"/>
                <a:ea typeface="Comic Sans MS"/>
                <a:cs typeface="Comic Sans MS"/>
                <a:sym typeface="Comic Sans MS"/>
              </a:defRPr>
            </a:lvl1pPr>
          </a:lstStyle>
          <a:p>
            <a:r>
              <a:rPr sz="3600" dirty="0"/>
              <a:t>thirty four thousand, five hundred and sixty seven</a:t>
            </a:r>
          </a:p>
        </p:txBody>
      </p:sp>
      <p:sp>
        <p:nvSpPr>
          <p:cNvPr id="385" name="Shape 385"/>
          <p:cNvSpPr/>
          <p:nvPr/>
        </p:nvSpPr>
        <p:spPr>
          <a:xfrm>
            <a:off x="723151" y="4464847"/>
            <a:ext cx="3531416" cy="6261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3600"/>
              <a:t>Expanded Form:</a:t>
            </a:r>
          </a:p>
        </p:txBody>
      </p:sp>
      <p:sp>
        <p:nvSpPr>
          <p:cNvPr id="386" name="Shape 386"/>
          <p:cNvSpPr/>
          <p:nvPr/>
        </p:nvSpPr>
        <p:spPr>
          <a:xfrm>
            <a:off x="4317819" y="4464847"/>
            <a:ext cx="7281515" cy="626133"/>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lgn="l">
              <a:defRPr>
                <a:solidFill>
                  <a:srgbClr val="0433FF"/>
                </a:solidFill>
                <a:latin typeface="Comic Sans MS"/>
                <a:ea typeface="Comic Sans MS"/>
                <a:cs typeface="Comic Sans MS"/>
                <a:sym typeface="Comic Sans MS"/>
              </a:defRPr>
            </a:lvl1pPr>
          </a:lstStyle>
          <a:p>
            <a:r>
              <a:rPr sz="3600"/>
              <a:t>30 000 + 4000 + 500 + 60 + 7</a:t>
            </a:r>
          </a:p>
        </p:txBody>
      </p:sp>
    </p:spTree>
    <p:extLst>
      <p:ext uri="{BB962C8B-B14F-4D97-AF65-F5344CB8AC3E}">
        <p14:creationId xmlns:p14="http://schemas.microsoft.com/office/powerpoint/2010/main" val="118812437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3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3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3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 grpId="0" animBg="1" advAuto="0"/>
      <p:bldP spid="382" grpId="0" animBg="1" advAuto="0"/>
      <p:bldP spid="383" grpId="0" animBg="1" advAuto="0"/>
      <p:bldP spid="384" grpId="0" animBg="1" advAuto="0"/>
      <p:bldP spid="385" grpId="0" animBg="1" advAuto="0"/>
      <p:bldP spid="386"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p:nvPr/>
        </p:nvSpPr>
        <p:spPr>
          <a:xfrm>
            <a:off x="701676" y="216653"/>
            <a:ext cx="11033125" cy="1457387"/>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p>
            <a:pPr marR="321449" defTabSz="321449">
              <a:defRPr sz="3700" b="1" u="sng">
                <a:latin typeface="Comic Sans MS"/>
                <a:ea typeface="Comic Sans MS"/>
                <a:cs typeface="Comic Sans MS"/>
                <a:sym typeface="Comic Sans MS"/>
              </a:defRPr>
            </a:pPr>
            <a:r>
              <a:rPr sz="2601" dirty="0"/>
              <a:t>4 Minute Challenge</a:t>
            </a:r>
          </a:p>
          <a:p>
            <a:pPr marR="321449" defTabSz="321449">
              <a:defRPr sz="2700">
                <a:latin typeface="Comic Sans MS"/>
                <a:ea typeface="Comic Sans MS"/>
                <a:cs typeface="Comic Sans MS"/>
                <a:sym typeface="Comic Sans MS"/>
              </a:defRPr>
            </a:pPr>
            <a:endParaRPr sz="1899" dirty="0"/>
          </a:p>
          <a:p>
            <a:pPr marR="321449" defTabSz="321449">
              <a:defRPr sz="3200">
                <a:latin typeface="Comic Sans MS"/>
                <a:ea typeface="Comic Sans MS"/>
                <a:cs typeface="Comic Sans MS"/>
                <a:sym typeface="Comic Sans MS"/>
              </a:defRPr>
            </a:pPr>
            <a:r>
              <a:rPr sz="2251" dirty="0"/>
              <a:t>Challenge your partner to write a 5 digit number in standard form and expanded form. Check and swap. </a:t>
            </a:r>
          </a:p>
        </p:txBody>
      </p:sp>
      <p:grpSp>
        <p:nvGrpSpPr>
          <p:cNvPr id="394" name="Group 394"/>
          <p:cNvGrpSpPr/>
          <p:nvPr/>
        </p:nvGrpSpPr>
        <p:grpSpPr>
          <a:xfrm>
            <a:off x="4031205" y="2518917"/>
            <a:ext cx="3548951" cy="1273655"/>
            <a:chOff x="0" y="0"/>
            <a:chExt cx="5047395" cy="1811417"/>
          </a:xfrm>
        </p:grpSpPr>
        <p:sp>
          <p:nvSpPr>
            <p:cNvPr id="389" name="Shape 389"/>
            <p:cNvSpPr/>
            <p:nvPr/>
          </p:nvSpPr>
          <p:spPr>
            <a:xfrm>
              <a:off x="-1" y="-1"/>
              <a:ext cx="973961" cy="1811419"/>
            </a:xfrm>
            <a:prstGeom prst="rect">
              <a:avLst/>
            </a:prstGeom>
            <a:solidFill>
              <a:schemeClr val="accent2">
                <a:hueOff val="-2473793"/>
                <a:satOff val="-50209"/>
                <a:lumOff val="23543"/>
              </a:schemeClr>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noAutofit/>
            </a:bodyPr>
            <a:lstStyle>
              <a:lvl1pPr>
                <a:defRPr sz="7200">
                  <a:latin typeface="Comic Sans MS"/>
                  <a:ea typeface="Comic Sans MS"/>
                  <a:cs typeface="Comic Sans MS"/>
                  <a:sym typeface="Comic Sans MS"/>
                </a:defRPr>
              </a:lvl1pPr>
            </a:lstStyle>
            <a:p>
              <a:r>
                <a:rPr sz="5063"/>
                <a:t>6</a:t>
              </a:r>
            </a:p>
          </p:txBody>
        </p:sp>
        <p:sp>
          <p:nvSpPr>
            <p:cNvPr id="390" name="Shape 390"/>
            <p:cNvSpPr/>
            <p:nvPr/>
          </p:nvSpPr>
          <p:spPr>
            <a:xfrm>
              <a:off x="1027371" y="-1"/>
              <a:ext cx="973960" cy="1811419"/>
            </a:xfrm>
            <a:prstGeom prst="rect">
              <a:avLst/>
            </a:prstGeom>
            <a:solidFill>
              <a:schemeClr val="accent4">
                <a:hueOff val="384618"/>
                <a:satOff val="3869"/>
                <a:lumOff val="5802"/>
              </a:schemeClr>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noAutofit/>
            </a:bodyPr>
            <a:lstStyle>
              <a:lvl1pPr>
                <a:defRPr sz="7200">
                  <a:latin typeface="Comic Sans MS"/>
                  <a:ea typeface="Comic Sans MS"/>
                  <a:cs typeface="Comic Sans MS"/>
                  <a:sym typeface="Comic Sans MS"/>
                </a:defRPr>
              </a:lvl1pPr>
            </a:lstStyle>
            <a:p>
              <a:r>
                <a:rPr sz="5063"/>
                <a:t>2</a:t>
              </a:r>
            </a:p>
          </p:txBody>
        </p:sp>
        <p:sp>
          <p:nvSpPr>
            <p:cNvPr id="391" name="Shape 391"/>
            <p:cNvSpPr/>
            <p:nvPr/>
          </p:nvSpPr>
          <p:spPr>
            <a:xfrm>
              <a:off x="2036718" y="-1"/>
              <a:ext cx="973960" cy="1811419"/>
            </a:xfrm>
            <a:prstGeom prst="rect">
              <a:avLst/>
            </a:prstGeom>
            <a:solidFill>
              <a:srgbClr val="FF2F92"/>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noAutofit/>
            </a:bodyPr>
            <a:lstStyle>
              <a:lvl1pPr>
                <a:defRPr sz="7200">
                  <a:latin typeface="Comic Sans MS"/>
                  <a:ea typeface="Comic Sans MS"/>
                  <a:cs typeface="Comic Sans MS"/>
                  <a:sym typeface="Comic Sans MS"/>
                </a:defRPr>
              </a:lvl1pPr>
            </a:lstStyle>
            <a:p>
              <a:r>
                <a:rPr sz="5063"/>
                <a:t>1</a:t>
              </a:r>
            </a:p>
          </p:txBody>
        </p:sp>
        <p:sp>
          <p:nvSpPr>
            <p:cNvPr id="392" name="Shape 392"/>
            <p:cNvSpPr/>
            <p:nvPr/>
          </p:nvSpPr>
          <p:spPr>
            <a:xfrm>
              <a:off x="3055077" y="-1"/>
              <a:ext cx="973960" cy="1811419"/>
            </a:xfrm>
            <a:prstGeom prst="rect">
              <a:avLst/>
            </a:prstGeom>
            <a:solidFill>
              <a:schemeClr val="accent6">
                <a:satOff val="24555"/>
                <a:lumOff val="22232"/>
              </a:schemeClr>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noAutofit/>
            </a:bodyPr>
            <a:lstStyle>
              <a:lvl1pPr>
                <a:defRPr sz="7200">
                  <a:latin typeface="Comic Sans MS"/>
                  <a:ea typeface="Comic Sans MS"/>
                  <a:cs typeface="Comic Sans MS"/>
                  <a:sym typeface="Comic Sans MS"/>
                </a:defRPr>
              </a:lvl1pPr>
            </a:lstStyle>
            <a:p>
              <a:r>
                <a:rPr sz="5063"/>
                <a:t>0</a:t>
              </a:r>
            </a:p>
          </p:txBody>
        </p:sp>
        <p:sp>
          <p:nvSpPr>
            <p:cNvPr id="393" name="Shape 393"/>
            <p:cNvSpPr/>
            <p:nvPr/>
          </p:nvSpPr>
          <p:spPr>
            <a:xfrm>
              <a:off x="4073436" y="-1"/>
              <a:ext cx="973960" cy="1811419"/>
            </a:xfrm>
            <a:prstGeom prst="rect">
              <a:avLst/>
            </a:prstGeom>
            <a:solidFill>
              <a:schemeClr val="accent1">
                <a:satOff val="-3355"/>
                <a:lumOff val="26614"/>
              </a:schemeClr>
            </a:solidFill>
            <a:ln w="254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35719" tIns="35719" rIns="35719" bIns="35719" numCol="1" anchor="ctr">
              <a:noAutofit/>
            </a:bodyPr>
            <a:lstStyle>
              <a:lvl1pPr>
                <a:defRPr sz="7200">
                  <a:latin typeface="Comic Sans MS"/>
                  <a:ea typeface="Comic Sans MS"/>
                  <a:cs typeface="Comic Sans MS"/>
                  <a:sym typeface="Comic Sans MS"/>
                </a:defRPr>
              </a:lvl1pPr>
            </a:lstStyle>
            <a:p>
              <a:r>
                <a:rPr sz="5063"/>
                <a:t>3</a:t>
              </a:r>
            </a:p>
          </p:txBody>
        </p:sp>
      </p:grpSp>
      <p:sp>
        <p:nvSpPr>
          <p:cNvPr id="395" name="Shape 395"/>
          <p:cNvSpPr/>
          <p:nvPr/>
        </p:nvSpPr>
        <p:spPr>
          <a:xfrm flipH="1" flipV="1">
            <a:off x="4935143" y="3907367"/>
            <a:ext cx="62565" cy="1241423"/>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396" name="Shape 396"/>
          <p:cNvSpPr/>
          <p:nvPr/>
        </p:nvSpPr>
        <p:spPr>
          <a:xfrm flipV="1">
            <a:off x="5823540" y="3900338"/>
            <a:ext cx="1" cy="630212"/>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397" name="Shape 397"/>
          <p:cNvSpPr/>
          <p:nvPr/>
        </p:nvSpPr>
        <p:spPr>
          <a:xfrm flipH="1" flipV="1">
            <a:off x="6539695" y="3903070"/>
            <a:ext cx="323060" cy="820029"/>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398" name="Shape 398"/>
          <p:cNvSpPr/>
          <p:nvPr/>
        </p:nvSpPr>
        <p:spPr>
          <a:xfrm flipH="1" flipV="1">
            <a:off x="7261935" y="3907369"/>
            <a:ext cx="855472" cy="583315"/>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399" name="Shape 399"/>
          <p:cNvSpPr/>
          <p:nvPr/>
        </p:nvSpPr>
        <p:spPr>
          <a:xfrm flipV="1">
            <a:off x="3885792" y="3907368"/>
            <a:ext cx="460157" cy="460157"/>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400" name="Shape 400"/>
          <p:cNvSpPr/>
          <p:nvPr/>
        </p:nvSpPr>
        <p:spPr>
          <a:xfrm>
            <a:off x="2897989" y="4383145"/>
            <a:ext cx="1277594" cy="50302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2800" dirty="0"/>
              <a:t>60 000</a:t>
            </a:r>
          </a:p>
        </p:txBody>
      </p:sp>
      <p:sp>
        <p:nvSpPr>
          <p:cNvPr id="401" name="Shape 401"/>
          <p:cNvSpPr/>
          <p:nvPr/>
        </p:nvSpPr>
        <p:spPr>
          <a:xfrm>
            <a:off x="4459851" y="5141297"/>
            <a:ext cx="950581" cy="50302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2800"/>
              <a:t>2000</a:t>
            </a:r>
          </a:p>
        </p:txBody>
      </p:sp>
      <p:sp>
        <p:nvSpPr>
          <p:cNvPr id="402" name="Shape 402"/>
          <p:cNvSpPr/>
          <p:nvPr/>
        </p:nvSpPr>
        <p:spPr>
          <a:xfrm>
            <a:off x="5502292" y="4645769"/>
            <a:ext cx="673262" cy="50302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2800"/>
              <a:t>100</a:t>
            </a:r>
          </a:p>
        </p:txBody>
      </p:sp>
      <p:sp>
        <p:nvSpPr>
          <p:cNvPr id="403" name="Shape 403"/>
          <p:cNvSpPr/>
          <p:nvPr/>
        </p:nvSpPr>
        <p:spPr>
          <a:xfrm>
            <a:off x="6827314" y="4767707"/>
            <a:ext cx="291748" cy="50302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2800"/>
              <a:t>0</a:t>
            </a:r>
          </a:p>
        </p:txBody>
      </p:sp>
      <p:sp>
        <p:nvSpPr>
          <p:cNvPr id="404" name="Shape 404"/>
          <p:cNvSpPr/>
          <p:nvPr/>
        </p:nvSpPr>
        <p:spPr>
          <a:xfrm>
            <a:off x="8269969" y="4397139"/>
            <a:ext cx="291748" cy="50302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2800"/>
              <a:t>3</a:t>
            </a:r>
          </a:p>
        </p:txBody>
      </p:sp>
      <p:sp>
        <p:nvSpPr>
          <p:cNvPr id="405" name="Shape 405"/>
          <p:cNvSpPr/>
          <p:nvPr/>
        </p:nvSpPr>
        <p:spPr>
          <a:xfrm>
            <a:off x="2353068" y="6010151"/>
            <a:ext cx="8337291" cy="564578"/>
          </a:xfrm>
          <a:prstGeom prst="rect">
            <a:avLst/>
          </a:prstGeom>
          <a:ln w="12700">
            <a:miter lim="400000"/>
          </a:ln>
          <a:extLst>
            <a:ext uri="{C572A759-6A51-4108-AA02-DFA0A04FC94B}">
              <ma14:wrappingTextBoxFlag xmlns:ma14="http://schemas.microsoft.com/office/mac/drawingml/2011/main" val="1"/>
            </a:ext>
          </a:extLst>
        </p:spPr>
        <p:txBody>
          <a:bodyPr lIns="35719" tIns="35719" rIns="35719" bIns="35719" anchor="ctr">
            <a:spAutoFit/>
          </a:bodyPr>
          <a:lstStyle>
            <a:lvl1pPr algn="l">
              <a:defRPr sz="4300">
                <a:latin typeface="Comic Sans MS"/>
                <a:ea typeface="Comic Sans MS"/>
                <a:cs typeface="Comic Sans MS"/>
                <a:sym typeface="Comic Sans MS"/>
              </a:defRPr>
            </a:lvl1pPr>
          </a:lstStyle>
          <a:p>
            <a:r>
              <a:rPr sz="3200" dirty="0">
                <a:solidFill>
                  <a:srgbClr val="0432FF"/>
                </a:solidFill>
              </a:rPr>
              <a:t>60 000 + 2000 + 100 + 0 + 3 = 62103</a:t>
            </a:r>
          </a:p>
        </p:txBody>
      </p:sp>
      <p:sp>
        <p:nvSpPr>
          <p:cNvPr id="406" name="Shape 406"/>
          <p:cNvSpPr/>
          <p:nvPr/>
        </p:nvSpPr>
        <p:spPr>
          <a:xfrm>
            <a:off x="2934445" y="2100760"/>
            <a:ext cx="844783" cy="6261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a:latin typeface="Comic Sans MS"/>
                <a:ea typeface="Comic Sans MS"/>
                <a:cs typeface="Comic Sans MS"/>
                <a:sym typeface="Comic Sans MS"/>
              </a:defRPr>
            </a:lvl1pPr>
          </a:lstStyle>
          <a:p>
            <a:r>
              <a:rPr sz="3600">
                <a:solidFill>
                  <a:srgbClr val="0432FF"/>
                </a:solidFill>
              </a:rPr>
              <a:t>E.g</a:t>
            </a:r>
            <a:r>
              <a:rPr sz="3200">
                <a:solidFill>
                  <a:srgbClr val="0432FF"/>
                </a:solidFill>
              </a:rPr>
              <a:t>:</a:t>
            </a:r>
          </a:p>
        </p:txBody>
      </p:sp>
    </p:spTree>
    <p:extLst>
      <p:ext uri="{BB962C8B-B14F-4D97-AF65-F5344CB8AC3E}">
        <p14:creationId xmlns:p14="http://schemas.microsoft.com/office/powerpoint/2010/main" val="150335359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Shape 580"/>
          <p:cNvSpPr/>
          <p:nvPr/>
        </p:nvSpPr>
        <p:spPr>
          <a:xfrm>
            <a:off x="2881314" y="988219"/>
            <a:ext cx="6647269" cy="4632927"/>
          </a:xfrm>
          <a:prstGeom prst="rect">
            <a:avLst/>
          </a:pr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581" name="Shape 581"/>
          <p:cNvSpPr/>
          <p:nvPr/>
        </p:nvSpPr>
        <p:spPr>
          <a:xfrm>
            <a:off x="3127991" y="2370244"/>
            <a:ext cx="6134543" cy="1403141"/>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p>
            <a:pPr algn="ctr">
              <a:defRPr sz="7600">
                <a:solidFill>
                  <a:srgbClr val="FFFFFF"/>
                </a:solidFill>
                <a:latin typeface="Arial"/>
                <a:ea typeface="Arial"/>
                <a:cs typeface="Arial"/>
                <a:sym typeface="Arial"/>
              </a:defRPr>
            </a:pPr>
            <a:r>
              <a:rPr sz="5344" dirty="0"/>
              <a:t>Counting</a:t>
            </a:r>
          </a:p>
          <a:p>
            <a:pPr algn="ctr">
              <a:defRPr sz="4700">
                <a:solidFill>
                  <a:srgbClr val="FFFFFF"/>
                </a:solidFill>
                <a:latin typeface="Arial"/>
                <a:ea typeface="Arial"/>
                <a:cs typeface="Arial"/>
                <a:sym typeface="Arial"/>
              </a:defRPr>
            </a:pPr>
            <a:r>
              <a:rPr sz="3305" dirty="0"/>
              <a:t>Partitioning</a:t>
            </a:r>
            <a:endParaRPr sz="1547" dirty="0"/>
          </a:p>
        </p:txBody>
      </p:sp>
    </p:spTree>
    <p:extLst>
      <p:ext uri="{BB962C8B-B14F-4D97-AF65-F5344CB8AC3E}">
        <p14:creationId xmlns:p14="http://schemas.microsoft.com/office/powerpoint/2010/main" val="1163564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Shape 408"/>
          <p:cNvSpPr/>
          <p:nvPr/>
        </p:nvSpPr>
        <p:spPr>
          <a:xfrm>
            <a:off x="2086194" y="559346"/>
            <a:ext cx="8545609" cy="591509"/>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4800">
                <a:latin typeface="Comic Sans MS"/>
                <a:ea typeface="Comic Sans MS"/>
                <a:cs typeface="Comic Sans MS"/>
                <a:sym typeface="Comic Sans MS"/>
              </a:defRPr>
            </a:lvl1pPr>
          </a:lstStyle>
          <a:p>
            <a:r>
              <a:rPr sz="3375" dirty="0"/>
              <a:t>What is the</a:t>
            </a:r>
            <a:r>
              <a:rPr lang="en-AU" sz="3375" dirty="0"/>
              <a:t> value of the</a:t>
            </a:r>
            <a:r>
              <a:rPr sz="3375" dirty="0"/>
              <a:t> underlined digit?</a:t>
            </a:r>
          </a:p>
        </p:txBody>
      </p:sp>
      <p:sp>
        <p:nvSpPr>
          <p:cNvPr id="409" name="Shape 409"/>
          <p:cNvSpPr/>
          <p:nvPr/>
        </p:nvSpPr>
        <p:spPr>
          <a:xfrm>
            <a:off x="2539871" y="1523759"/>
            <a:ext cx="1654300"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5500">
                <a:latin typeface="Comic Sans MS"/>
                <a:ea typeface="Comic Sans MS"/>
                <a:cs typeface="Comic Sans MS"/>
                <a:sym typeface="Comic Sans MS"/>
              </a:defRPr>
            </a:pPr>
            <a:r>
              <a:rPr sz="3867"/>
              <a:t>43 </a:t>
            </a:r>
            <a:r>
              <a:rPr sz="3867" u="sng"/>
              <a:t>5</a:t>
            </a:r>
            <a:r>
              <a:rPr sz="3867"/>
              <a:t>17</a:t>
            </a:r>
          </a:p>
        </p:txBody>
      </p:sp>
      <p:sp>
        <p:nvSpPr>
          <p:cNvPr id="410" name="Shape 410"/>
          <p:cNvSpPr/>
          <p:nvPr/>
        </p:nvSpPr>
        <p:spPr>
          <a:xfrm>
            <a:off x="2500541" y="2345289"/>
            <a:ext cx="1734450"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5500">
                <a:latin typeface="Comic Sans MS"/>
                <a:ea typeface="Comic Sans MS"/>
                <a:cs typeface="Comic Sans MS"/>
                <a:sym typeface="Comic Sans MS"/>
              </a:defRPr>
            </a:pPr>
            <a:r>
              <a:rPr sz="3867"/>
              <a:t>89 09</a:t>
            </a:r>
            <a:r>
              <a:rPr sz="3867" u="sng"/>
              <a:t>8</a:t>
            </a:r>
          </a:p>
        </p:txBody>
      </p:sp>
      <p:sp>
        <p:nvSpPr>
          <p:cNvPr id="411" name="Shape 411"/>
          <p:cNvSpPr/>
          <p:nvPr/>
        </p:nvSpPr>
        <p:spPr>
          <a:xfrm>
            <a:off x="2539871" y="3166820"/>
            <a:ext cx="1654300"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5500">
                <a:latin typeface="Comic Sans MS"/>
                <a:ea typeface="Comic Sans MS"/>
                <a:cs typeface="Comic Sans MS"/>
                <a:sym typeface="Comic Sans MS"/>
              </a:defRPr>
            </a:pPr>
            <a:r>
              <a:rPr sz="3867"/>
              <a:t>1</a:t>
            </a:r>
            <a:r>
              <a:rPr sz="3867" u="sng"/>
              <a:t>6</a:t>
            </a:r>
            <a:r>
              <a:rPr sz="3867"/>
              <a:t> 678</a:t>
            </a:r>
          </a:p>
        </p:txBody>
      </p:sp>
      <p:sp>
        <p:nvSpPr>
          <p:cNvPr id="412" name="Shape 412"/>
          <p:cNvSpPr/>
          <p:nvPr/>
        </p:nvSpPr>
        <p:spPr>
          <a:xfrm>
            <a:off x="2579199" y="3988352"/>
            <a:ext cx="1574150"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5500">
                <a:latin typeface="Comic Sans MS"/>
                <a:ea typeface="Comic Sans MS"/>
                <a:cs typeface="Comic Sans MS"/>
                <a:sym typeface="Comic Sans MS"/>
              </a:defRPr>
            </a:pPr>
            <a:r>
              <a:rPr sz="3867"/>
              <a:t>18 8</a:t>
            </a:r>
            <a:r>
              <a:rPr sz="3867" u="sng"/>
              <a:t>9</a:t>
            </a:r>
            <a:r>
              <a:rPr sz="3867"/>
              <a:t>1</a:t>
            </a:r>
          </a:p>
        </p:txBody>
      </p:sp>
      <p:sp>
        <p:nvSpPr>
          <p:cNvPr id="413" name="Shape 413"/>
          <p:cNvSpPr/>
          <p:nvPr/>
        </p:nvSpPr>
        <p:spPr>
          <a:xfrm>
            <a:off x="2500541" y="4809884"/>
            <a:ext cx="1734450"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5500">
                <a:latin typeface="Comic Sans MS"/>
                <a:ea typeface="Comic Sans MS"/>
                <a:cs typeface="Comic Sans MS"/>
                <a:sym typeface="Comic Sans MS"/>
              </a:defRPr>
            </a:pPr>
            <a:r>
              <a:rPr sz="3867" u="sng"/>
              <a:t>7</a:t>
            </a:r>
            <a:r>
              <a:rPr sz="3867"/>
              <a:t>8 927</a:t>
            </a:r>
          </a:p>
        </p:txBody>
      </p:sp>
      <p:sp>
        <p:nvSpPr>
          <p:cNvPr id="414" name="Shape 414"/>
          <p:cNvSpPr/>
          <p:nvPr/>
        </p:nvSpPr>
        <p:spPr>
          <a:xfrm>
            <a:off x="2579199" y="5631415"/>
            <a:ext cx="1574150"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5500">
                <a:latin typeface="Comic Sans MS"/>
                <a:ea typeface="Comic Sans MS"/>
                <a:cs typeface="Comic Sans MS"/>
                <a:sym typeface="Comic Sans MS"/>
              </a:defRPr>
            </a:pPr>
            <a:r>
              <a:rPr sz="3867"/>
              <a:t>12 2</a:t>
            </a:r>
            <a:r>
              <a:rPr sz="3867" u="sng"/>
              <a:t>1</a:t>
            </a:r>
            <a:r>
              <a:rPr sz="3867"/>
              <a:t>6</a:t>
            </a:r>
          </a:p>
        </p:txBody>
      </p:sp>
      <p:sp>
        <p:nvSpPr>
          <p:cNvPr id="415" name="Shape 415"/>
          <p:cNvSpPr/>
          <p:nvPr/>
        </p:nvSpPr>
        <p:spPr>
          <a:xfrm>
            <a:off x="4524376" y="1857375"/>
            <a:ext cx="1647293" cy="0"/>
          </a:xfrm>
          <a:prstGeom prst="line">
            <a:avLst/>
          </a:prstGeom>
          <a:ln w="25400">
            <a:solidFill>
              <a:srgbClr val="000000"/>
            </a:solidFill>
            <a:miter lim="400000"/>
            <a:tailEnd type="triangle"/>
          </a:ln>
        </p:spPr>
        <p:txBody>
          <a:bodyPr lIns="35719" tIns="35719" rIns="35719" bIns="35719" anchor="ctr"/>
          <a:lstStyle/>
          <a:p>
            <a:pPr>
              <a:defRPr sz="2400"/>
            </a:pPr>
            <a:endParaRPr sz="1687"/>
          </a:p>
        </p:txBody>
      </p:sp>
      <p:sp>
        <p:nvSpPr>
          <p:cNvPr id="416" name="Shape 416"/>
          <p:cNvSpPr/>
          <p:nvPr/>
        </p:nvSpPr>
        <p:spPr>
          <a:xfrm>
            <a:off x="6508882" y="1523759"/>
            <a:ext cx="981039"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500">
                <a:latin typeface="Comic Sans MS"/>
                <a:ea typeface="Comic Sans MS"/>
                <a:cs typeface="Comic Sans MS"/>
                <a:sym typeface="Comic Sans MS"/>
              </a:defRPr>
            </a:lvl1pPr>
          </a:lstStyle>
          <a:p>
            <a:r>
              <a:rPr sz="3867"/>
              <a:t>500</a:t>
            </a:r>
          </a:p>
        </p:txBody>
      </p:sp>
      <p:sp>
        <p:nvSpPr>
          <p:cNvPr id="417" name="Shape 417"/>
          <p:cNvSpPr/>
          <p:nvPr/>
        </p:nvSpPr>
        <p:spPr>
          <a:xfrm>
            <a:off x="4524376" y="2678907"/>
            <a:ext cx="1647293" cy="0"/>
          </a:xfrm>
          <a:prstGeom prst="line">
            <a:avLst/>
          </a:prstGeom>
          <a:ln w="25400">
            <a:solidFill>
              <a:srgbClr val="000000"/>
            </a:solidFill>
            <a:miter lim="400000"/>
            <a:tailEnd type="triangle"/>
          </a:ln>
        </p:spPr>
        <p:txBody>
          <a:bodyPr lIns="35719" tIns="35719" rIns="35719" bIns="35719" anchor="ctr"/>
          <a:lstStyle/>
          <a:p>
            <a:pPr>
              <a:defRPr sz="2400"/>
            </a:pPr>
            <a:endParaRPr sz="1687"/>
          </a:p>
        </p:txBody>
      </p:sp>
      <p:sp>
        <p:nvSpPr>
          <p:cNvPr id="418" name="Shape 418"/>
          <p:cNvSpPr/>
          <p:nvPr/>
        </p:nvSpPr>
        <p:spPr>
          <a:xfrm>
            <a:off x="4524376" y="3500439"/>
            <a:ext cx="1647293" cy="0"/>
          </a:xfrm>
          <a:prstGeom prst="line">
            <a:avLst/>
          </a:prstGeom>
          <a:ln w="25400">
            <a:solidFill>
              <a:srgbClr val="000000"/>
            </a:solidFill>
            <a:miter lim="400000"/>
            <a:tailEnd type="triangle"/>
          </a:ln>
        </p:spPr>
        <p:txBody>
          <a:bodyPr lIns="35719" tIns="35719" rIns="35719" bIns="35719" anchor="ctr"/>
          <a:lstStyle/>
          <a:p>
            <a:pPr>
              <a:defRPr sz="2400"/>
            </a:pPr>
            <a:endParaRPr sz="1687"/>
          </a:p>
        </p:txBody>
      </p:sp>
      <p:sp>
        <p:nvSpPr>
          <p:cNvPr id="419" name="Shape 419"/>
          <p:cNvSpPr/>
          <p:nvPr/>
        </p:nvSpPr>
        <p:spPr>
          <a:xfrm>
            <a:off x="4524376" y="4321969"/>
            <a:ext cx="1647293" cy="0"/>
          </a:xfrm>
          <a:prstGeom prst="line">
            <a:avLst/>
          </a:prstGeom>
          <a:ln w="25400">
            <a:solidFill>
              <a:srgbClr val="000000"/>
            </a:solidFill>
            <a:miter lim="400000"/>
            <a:tailEnd type="triangle"/>
          </a:ln>
        </p:spPr>
        <p:txBody>
          <a:bodyPr lIns="35719" tIns="35719" rIns="35719" bIns="35719" anchor="ctr"/>
          <a:lstStyle/>
          <a:p>
            <a:pPr>
              <a:defRPr sz="2400"/>
            </a:pPr>
            <a:endParaRPr sz="1687"/>
          </a:p>
        </p:txBody>
      </p:sp>
      <p:sp>
        <p:nvSpPr>
          <p:cNvPr id="420" name="Shape 420"/>
          <p:cNvSpPr/>
          <p:nvPr/>
        </p:nvSpPr>
        <p:spPr>
          <a:xfrm>
            <a:off x="4524376" y="5143500"/>
            <a:ext cx="1647293" cy="0"/>
          </a:xfrm>
          <a:prstGeom prst="line">
            <a:avLst/>
          </a:prstGeom>
          <a:ln w="25400">
            <a:solidFill>
              <a:srgbClr val="000000"/>
            </a:solidFill>
            <a:miter lim="400000"/>
            <a:tailEnd type="triangle"/>
          </a:ln>
        </p:spPr>
        <p:txBody>
          <a:bodyPr lIns="35719" tIns="35719" rIns="35719" bIns="35719" anchor="ctr"/>
          <a:lstStyle/>
          <a:p>
            <a:pPr>
              <a:defRPr sz="2400"/>
            </a:pPr>
            <a:endParaRPr sz="1687"/>
          </a:p>
        </p:txBody>
      </p:sp>
      <p:sp>
        <p:nvSpPr>
          <p:cNvPr id="421" name="Shape 421"/>
          <p:cNvSpPr/>
          <p:nvPr/>
        </p:nvSpPr>
        <p:spPr>
          <a:xfrm>
            <a:off x="4524376" y="5994501"/>
            <a:ext cx="1647293" cy="1"/>
          </a:xfrm>
          <a:prstGeom prst="line">
            <a:avLst/>
          </a:prstGeom>
          <a:ln w="25400">
            <a:solidFill>
              <a:srgbClr val="000000"/>
            </a:solidFill>
            <a:miter lim="400000"/>
            <a:tailEnd type="triangle"/>
          </a:ln>
        </p:spPr>
        <p:txBody>
          <a:bodyPr lIns="35719" tIns="35719" rIns="35719" bIns="35719" anchor="ctr"/>
          <a:lstStyle/>
          <a:p>
            <a:pPr>
              <a:defRPr sz="2400"/>
            </a:pPr>
            <a:endParaRPr sz="1687"/>
          </a:p>
        </p:txBody>
      </p:sp>
      <p:sp>
        <p:nvSpPr>
          <p:cNvPr id="422" name="Shape 422"/>
          <p:cNvSpPr/>
          <p:nvPr/>
        </p:nvSpPr>
        <p:spPr>
          <a:xfrm>
            <a:off x="6469551" y="2345289"/>
            <a:ext cx="375104"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500">
                <a:latin typeface="Comic Sans MS"/>
                <a:ea typeface="Comic Sans MS"/>
                <a:cs typeface="Comic Sans MS"/>
                <a:sym typeface="Comic Sans MS"/>
              </a:defRPr>
            </a:lvl1pPr>
          </a:lstStyle>
          <a:p>
            <a:r>
              <a:rPr sz="3867"/>
              <a:t>8</a:t>
            </a:r>
          </a:p>
        </p:txBody>
      </p:sp>
      <p:sp>
        <p:nvSpPr>
          <p:cNvPr id="423" name="Shape 423"/>
          <p:cNvSpPr/>
          <p:nvPr/>
        </p:nvSpPr>
        <p:spPr>
          <a:xfrm>
            <a:off x="6359000" y="3166820"/>
            <a:ext cx="1284006"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500">
                <a:latin typeface="Comic Sans MS"/>
                <a:ea typeface="Comic Sans MS"/>
                <a:cs typeface="Comic Sans MS"/>
                <a:sym typeface="Comic Sans MS"/>
              </a:defRPr>
            </a:lvl1pPr>
          </a:lstStyle>
          <a:p>
            <a:r>
              <a:rPr sz="3867"/>
              <a:t>6000</a:t>
            </a:r>
          </a:p>
        </p:txBody>
      </p:sp>
      <p:sp>
        <p:nvSpPr>
          <p:cNvPr id="424" name="Shape 424"/>
          <p:cNvSpPr/>
          <p:nvPr/>
        </p:nvSpPr>
        <p:spPr>
          <a:xfrm>
            <a:off x="6508880" y="3988352"/>
            <a:ext cx="678071"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500">
                <a:latin typeface="Comic Sans MS"/>
                <a:ea typeface="Comic Sans MS"/>
                <a:cs typeface="Comic Sans MS"/>
                <a:sym typeface="Comic Sans MS"/>
              </a:defRPr>
            </a:lvl1pPr>
          </a:lstStyle>
          <a:p>
            <a:r>
              <a:rPr sz="3867"/>
              <a:t>90</a:t>
            </a:r>
          </a:p>
        </p:txBody>
      </p:sp>
      <p:sp>
        <p:nvSpPr>
          <p:cNvPr id="425" name="Shape 425"/>
          <p:cNvSpPr/>
          <p:nvPr/>
        </p:nvSpPr>
        <p:spPr>
          <a:xfrm>
            <a:off x="6469553" y="4809884"/>
            <a:ext cx="1734450"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500">
                <a:latin typeface="Comic Sans MS"/>
                <a:ea typeface="Comic Sans MS"/>
                <a:cs typeface="Comic Sans MS"/>
                <a:sym typeface="Comic Sans MS"/>
              </a:defRPr>
            </a:lvl1pPr>
          </a:lstStyle>
          <a:p>
            <a:r>
              <a:rPr sz="3867"/>
              <a:t>70 000</a:t>
            </a:r>
          </a:p>
        </p:txBody>
      </p:sp>
      <p:sp>
        <p:nvSpPr>
          <p:cNvPr id="426" name="Shape 426"/>
          <p:cNvSpPr/>
          <p:nvPr/>
        </p:nvSpPr>
        <p:spPr>
          <a:xfrm>
            <a:off x="6548210" y="5631415"/>
            <a:ext cx="597921" cy="667235"/>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500">
                <a:latin typeface="Comic Sans MS"/>
                <a:ea typeface="Comic Sans MS"/>
                <a:cs typeface="Comic Sans MS"/>
                <a:sym typeface="Comic Sans MS"/>
              </a:defRPr>
            </a:lvl1pPr>
          </a:lstStyle>
          <a:p>
            <a:r>
              <a:rPr sz="3867"/>
              <a:t>10</a:t>
            </a:r>
          </a:p>
        </p:txBody>
      </p:sp>
      <p:sp>
        <p:nvSpPr>
          <p:cNvPr id="427" name="Shape 427"/>
          <p:cNvSpPr/>
          <p:nvPr/>
        </p:nvSpPr>
        <p:spPr>
          <a:xfrm>
            <a:off x="9529234" y="152351"/>
            <a:ext cx="520785"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r>
              <a:rPr sz="1265"/>
              <a:t>you do</a:t>
            </a:r>
          </a:p>
        </p:txBody>
      </p:sp>
    </p:spTree>
    <p:extLst>
      <p:ext uri="{BB962C8B-B14F-4D97-AF65-F5344CB8AC3E}">
        <p14:creationId xmlns:p14="http://schemas.microsoft.com/office/powerpoint/2010/main" val="171869698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4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4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4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4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4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 grpId="0" animBg="1" advAuto="0"/>
      <p:bldP spid="422" grpId="0" animBg="1" advAuto="0"/>
      <p:bldP spid="423" grpId="0" animBg="1" advAuto="0"/>
      <p:bldP spid="424" grpId="0" animBg="1" advAuto="0"/>
      <p:bldP spid="425" grpId="0" animBg="1" advAuto="0"/>
      <p:bldP spid="426"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Shape 429"/>
          <p:cNvSpPr/>
          <p:nvPr/>
        </p:nvSpPr>
        <p:spPr>
          <a:xfrm>
            <a:off x="863600" y="433071"/>
            <a:ext cx="11091333" cy="2226572"/>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p>
            <a:pPr marR="321449" algn="ctr" defTabSz="321449">
              <a:defRPr sz="3000" b="1" u="sng">
                <a:latin typeface="Comic Sans MS"/>
                <a:ea typeface="Comic Sans MS"/>
                <a:cs typeface="Comic Sans MS"/>
                <a:sym typeface="Comic Sans MS"/>
              </a:defRPr>
            </a:pPr>
            <a:r>
              <a:rPr sz="2800" dirty="0"/>
              <a:t>Quiz Quiz Trade</a:t>
            </a:r>
          </a:p>
          <a:p>
            <a:pPr marR="321449" algn="ctr" defTabSz="321449">
              <a:defRPr sz="2400">
                <a:latin typeface="Comic Sans MS"/>
                <a:ea typeface="Comic Sans MS"/>
                <a:cs typeface="Comic Sans MS"/>
                <a:sym typeface="Comic Sans MS"/>
              </a:defRPr>
            </a:pPr>
            <a:r>
              <a:rPr sz="2800" dirty="0"/>
              <a:t>Write a 5 digit number on your whiteboards. Underline one digit. Pair up and identify the value of the underlined digit on your partners Whiteboard. Swap your board with the partner so you have a new card. Find a new partner. </a:t>
            </a:r>
          </a:p>
        </p:txBody>
      </p:sp>
      <p:pic>
        <p:nvPicPr>
          <p:cNvPr id="430" name="pasted-image.png"/>
          <p:cNvPicPr>
            <a:picLocks noChangeAspect="1"/>
          </p:cNvPicPr>
          <p:nvPr/>
        </p:nvPicPr>
        <p:blipFill>
          <a:blip r:embed="rId2"/>
          <a:stretch>
            <a:fillRect/>
          </a:stretch>
        </p:blipFill>
        <p:spPr>
          <a:xfrm>
            <a:off x="2850505" y="3077505"/>
            <a:ext cx="6825473" cy="2465647"/>
          </a:xfrm>
          <a:prstGeom prst="rect">
            <a:avLst/>
          </a:prstGeom>
          <a:ln w="12700">
            <a:miter lim="400000"/>
          </a:ln>
        </p:spPr>
      </p:pic>
    </p:spTree>
    <p:extLst>
      <p:ext uri="{BB962C8B-B14F-4D97-AF65-F5344CB8AC3E}">
        <p14:creationId xmlns:p14="http://schemas.microsoft.com/office/powerpoint/2010/main" val="33764067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2" name="pasted-image.png"/>
          <p:cNvPicPr>
            <a:picLocks noChangeAspect="1"/>
          </p:cNvPicPr>
          <p:nvPr/>
        </p:nvPicPr>
        <p:blipFill>
          <a:blip r:embed="rId2"/>
          <a:stretch>
            <a:fillRect/>
          </a:stretch>
        </p:blipFill>
        <p:spPr>
          <a:xfrm>
            <a:off x="1608669" y="451630"/>
            <a:ext cx="8775751" cy="6152951"/>
          </a:xfrm>
          <a:prstGeom prst="rect">
            <a:avLst/>
          </a:prstGeom>
          <a:ln w="12700">
            <a:miter lim="400000"/>
          </a:ln>
        </p:spPr>
      </p:pic>
      <p:sp>
        <p:nvSpPr>
          <p:cNvPr id="433" name="Shape 433"/>
          <p:cNvSpPr/>
          <p:nvPr/>
        </p:nvSpPr>
        <p:spPr>
          <a:xfrm>
            <a:off x="8136206" y="119871"/>
            <a:ext cx="4496424" cy="331758"/>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marR="457200" algn="l" defTabSz="457200">
              <a:defRPr sz="2400">
                <a:latin typeface="Arial"/>
                <a:ea typeface="Arial"/>
                <a:cs typeface="Arial"/>
                <a:sym typeface="Arial"/>
              </a:defRPr>
            </a:lvl1pPr>
          </a:lstStyle>
          <a:p>
            <a:r>
              <a:rPr sz="1687"/>
              <a:t>Model the think board task with students. </a:t>
            </a:r>
          </a:p>
        </p:txBody>
      </p:sp>
    </p:spTree>
    <p:extLst>
      <p:ext uri="{BB962C8B-B14F-4D97-AF65-F5344CB8AC3E}">
        <p14:creationId xmlns:p14="http://schemas.microsoft.com/office/powerpoint/2010/main" val="107506296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0423" y="147829"/>
            <a:ext cx="1920719" cy="707886"/>
          </a:xfrm>
          <a:prstGeom prst="rect">
            <a:avLst/>
          </a:prstGeom>
          <a:noFill/>
        </p:spPr>
        <p:txBody>
          <a:bodyPr wrap="none" rtlCol="0">
            <a:spAutoFit/>
          </a:bodyPr>
          <a:lstStyle/>
          <a:p>
            <a:r>
              <a:rPr lang="en-AU" sz="4000" dirty="0">
                <a:solidFill>
                  <a:srgbClr val="0432FF"/>
                </a:solidFill>
                <a:latin typeface="Comic Sans MS" charset="0"/>
                <a:ea typeface="Comic Sans MS" charset="0"/>
                <a:cs typeface="Comic Sans MS" charset="0"/>
              </a:rPr>
              <a:t>Plenary</a:t>
            </a:r>
            <a:endParaRPr lang="en-AU" sz="3600" dirty="0">
              <a:solidFill>
                <a:srgbClr val="0432FF"/>
              </a:solidFill>
              <a:latin typeface="Comic Sans MS" charset="0"/>
              <a:ea typeface="Comic Sans MS" charset="0"/>
              <a:cs typeface="Comic Sans MS" charset="0"/>
            </a:endParaRPr>
          </a:p>
        </p:txBody>
      </p:sp>
      <p:sp>
        <p:nvSpPr>
          <p:cNvPr id="3" name="Rectangle 2"/>
          <p:cNvSpPr/>
          <p:nvPr/>
        </p:nvSpPr>
        <p:spPr>
          <a:xfrm>
            <a:off x="655393" y="957317"/>
            <a:ext cx="11130785" cy="646331"/>
          </a:xfrm>
          <a:prstGeom prst="rect">
            <a:avLst/>
          </a:prstGeom>
        </p:spPr>
        <p:txBody>
          <a:bodyPr wrap="square">
            <a:spAutoFit/>
          </a:bodyPr>
          <a:lstStyle/>
          <a:p>
            <a:pPr algn="ctr"/>
            <a:r>
              <a:rPr lang="en-AU" sz="3600" b="1" u="sng" dirty="0"/>
              <a:t>Play Lock it in: </a:t>
            </a:r>
            <a:endParaRPr lang="en-AU" sz="3600" dirty="0"/>
          </a:p>
        </p:txBody>
      </p:sp>
      <p:graphicFrame>
        <p:nvGraphicFramePr>
          <p:cNvPr id="4" name="Table 3"/>
          <p:cNvGraphicFramePr>
            <a:graphicFrameLocks noGrp="1"/>
          </p:cNvGraphicFramePr>
          <p:nvPr>
            <p:extLst/>
          </p:nvPr>
        </p:nvGraphicFramePr>
        <p:xfrm>
          <a:off x="491066" y="1938864"/>
          <a:ext cx="11295115" cy="2188638"/>
        </p:xfrm>
        <a:graphic>
          <a:graphicData uri="http://schemas.openxmlformats.org/drawingml/2006/table">
            <a:tbl>
              <a:tblPr firstRow="1" bandRow="1">
                <a:tableStyleId>{5C22544A-7EE6-4342-B048-85BDC9FD1C3A}</a:tableStyleId>
              </a:tblPr>
              <a:tblGrid>
                <a:gridCol w="2259023">
                  <a:extLst>
                    <a:ext uri="{9D8B030D-6E8A-4147-A177-3AD203B41FA5}">
                      <a16:colId xmlns:a16="http://schemas.microsoft.com/office/drawing/2014/main" xmlns="" val="20000"/>
                    </a:ext>
                  </a:extLst>
                </a:gridCol>
                <a:gridCol w="2259023">
                  <a:extLst>
                    <a:ext uri="{9D8B030D-6E8A-4147-A177-3AD203B41FA5}">
                      <a16:colId xmlns:a16="http://schemas.microsoft.com/office/drawing/2014/main" xmlns="" val="20001"/>
                    </a:ext>
                  </a:extLst>
                </a:gridCol>
                <a:gridCol w="2259023">
                  <a:extLst>
                    <a:ext uri="{9D8B030D-6E8A-4147-A177-3AD203B41FA5}">
                      <a16:colId xmlns:a16="http://schemas.microsoft.com/office/drawing/2014/main" xmlns="" val="20002"/>
                    </a:ext>
                  </a:extLst>
                </a:gridCol>
                <a:gridCol w="2259023">
                  <a:extLst>
                    <a:ext uri="{9D8B030D-6E8A-4147-A177-3AD203B41FA5}">
                      <a16:colId xmlns:a16="http://schemas.microsoft.com/office/drawing/2014/main" xmlns="" val="20003"/>
                    </a:ext>
                  </a:extLst>
                </a:gridCol>
                <a:gridCol w="2259023">
                  <a:extLst>
                    <a:ext uri="{9D8B030D-6E8A-4147-A177-3AD203B41FA5}">
                      <a16:colId xmlns:a16="http://schemas.microsoft.com/office/drawing/2014/main" xmlns="" val="20004"/>
                    </a:ext>
                  </a:extLst>
                </a:gridCol>
              </a:tblGrid>
              <a:tr h="635003">
                <a:tc>
                  <a:txBody>
                    <a:bodyPr/>
                    <a:lstStyle/>
                    <a:p>
                      <a:pPr algn="ctr"/>
                      <a:r>
                        <a:rPr lang="en-AU" sz="2800" dirty="0"/>
                        <a:t>Ten Thousand</a:t>
                      </a:r>
                    </a:p>
                  </a:txBody>
                  <a:tcPr/>
                </a:tc>
                <a:tc>
                  <a:txBody>
                    <a:bodyPr/>
                    <a:lstStyle/>
                    <a:p>
                      <a:pPr algn="ctr"/>
                      <a:r>
                        <a:rPr lang="en-AU" sz="2800" dirty="0"/>
                        <a:t>Thousand</a:t>
                      </a:r>
                    </a:p>
                  </a:txBody>
                  <a:tcPr/>
                </a:tc>
                <a:tc>
                  <a:txBody>
                    <a:bodyPr/>
                    <a:lstStyle/>
                    <a:p>
                      <a:pPr algn="ctr"/>
                      <a:r>
                        <a:rPr lang="en-AU" sz="2800" dirty="0"/>
                        <a:t>Hundreds</a:t>
                      </a:r>
                    </a:p>
                  </a:txBody>
                  <a:tcPr/>
                </a:tc>
                <a:tc>
                  <a:txBody>
                    <a:bodyPr/>
                    <a:lstStyle/>
                    <a:p>
                      <a:pPr algn="ctr"/>
                      <a:r>
                        <a:rPr lang="en-AU" sz="2800" dirty="0"/>
                        <a:t>Tens</a:t>
                      </a:r>
                    </a:p>
                  </a:txBody>
                  <a:tcPr/>
                </a:tc>
                <a:tc>
                  <a:txBody>
                    <a:bodyPr/>
                    <a:lstStyle/>
                    <a:p>
                      <a:pPr algn="ctr"/>
                      <a:r>
                        <a:rPr lang="en-AU" sz="2800" dirty="0"/>
                        <a:t>Ones</a:t>
                      </a:r>
                    </a:p>
                  </a:txBody>
                  <a:tcPr/>
                </a:tc>
                <a:extLst>
                  <a:ext uri="{0D108BD9-81ED-4DB2-BD59-A6C34878D82A}">
                    <a16:rowId xmlns:a16="http://schemas.microsoft.com/office/drawing/2014/main" xmlns="" val="10000"/>
                  </a:ext>
                </a:extLst>
              </a:tr>
              <a:tr h="1553635">
                <a:tc>
                  <a:txBody>
                    <a:bodyPr/>
                    <a:lstStyle/>
                    <a:p>
                      <a:endParaRPr lang="en-AU" sz="1900"/>
                    </a:p>
                  </a:txBody>
                  <a:tcPr/>
                </a:tc>
                <a:tc>
                  <a:txBody>
                    <a:bodyPr/>
                    <a:lstStyle/>
                    <a:p>
                      <a:endParaRPr lang="en-AU" sz="1900"/>
                    </a:p>
                  </a:txBody>
                  <a:tcPr/>
                </a:tc>
                <a:tc>
                  <a:txBody>
                    <a:bodyPr/>
                    <a:lstStyle/>
                    <a:p>
                      <a:endParaRPr lang="en-AU" sz="1900"/>
                    </a:p>
                  </a:txBody>
                  <a:tcPr/>
                </a:tc>
                <a:tc>
                  <a:txBody>
                    <a:bodyPr/>
                    <a:lstStyle/>
                    <a:p>
                      <a:endParaRPr lang="en-AU" sz="1900"/>
                    </a:p>
                  </a:txBody>
                  <a:tcPr/>
                </a:tc>
                <a:tc>
                  <a:txBody>
                    <a:bodyPr/>
                    <a:lstStyle/>
                    <a:p>
                      <a:endParaRPr lang="en-AU" sz="19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80333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Shape 584"/>
          <p:cNvSpPr/>
          <p:nvPr/>
        </p:nvSpPr>
        <p:spPr>
          <a:xfrm>
            <a:off x="1874849" y="346727"/>
            <a:ext cx="1457130" cy="1164871"/>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100"/>
            </a:lvl1pPr>
          </a:lstStyle>
          <a:p>
            <a:r>
              <a:rPr sz="7101"/>
              <a:t>290</a:t>
            </a:r>
          </a:p>
        </p:txBody>
      </p:sp>
      <p:sp>
        <p:nvSpPr>
          <p:cNvPr id="585" name="Shape 585"/>
          <p:cNvSpPr/>
          <p:nvPr/>
        </p:nvSpPr>
        <p:spPr>
          <a:xfrm flipV="1">
            <a:off x="1627033" y="1435178"/>
            <a:ext cx="526239" cy="892969"/>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86" name="Shape 586"/>
          <p:cNvSpPr/>
          <p:nvPr/>
        </p:nvSpPr>
        <p:spPr>
          <a:xfrm flipH="1" flipV="1">
            <a:off x="3195856" y="1429157"/>
            <a:ext cx="526253" cy="892969"/>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87" name="Shape 587"/>
          <p:cNvSpPr/>
          <p:nvPr/>
        </p:nvSpPr>
        <p:spPr>
          <a:xfrm>
            <a:off x="1011862" y="2303520"/>
            <a:ext cx="961803"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sz="4571"/>
              <a:t>200</a:t>
            </a:r>
          </a:p>
        </p:txBody>
      </p:sp>
      <p:sp>
        <p:nvSpPr>
          <p:cNvPr id="588" name="Shape 588"/>
          <p:cNvSpPr/>
          <p:nvPr/>
        </p:nvSpPr>
        <p:spPr>
          <a:xfrm>
            <a:off x="3577107" y="2303520"/>
            <a:ext cx="368692"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sz="4571"/>
              <a:t>0</a:t>
            </a:r>
          </a:p>
        </p:txBody>
      </p:sp>
      <p:sp>
        <p:nvSpPr>
          <p:cNvPr id="589" name="Shape 589"/>
          <p:cNvSpPr/>
          <p:nvPr/>
        </p:nvSpPr>
        <p:spPr>
          <a:xfrm>
            <a:off x="1036263" y="3403815"/>
            <a:ext cx="2197718"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sz="3656"/>
              <a:t>200+90+0=</a:t>
            </a:r>
          </a:p>
        </p:txBody>
      </p:sp>
      <p:sp>
        <p:nvSpPr>
          <p:cNvPr id="590" name="Shape 590"/>
          <p:cNvSpPr/>
          <p:nvPr/>
        </p:nvSpPr>
        <p:spPr>
          <a:xfrm>
            <a:off x="3734008" y="3403815"/>
            <a:ext cx="783869"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sz="3656"/>
              <a:t>290</a:t>
            </a:r>
          </a:p>
        </p:txBody>
      </p:sp>
      <p:sp>
        <p:nvSpPr>
          <p:cNvPr id="591" name="Shape 591"/>
          <p:cNvSpPr/>
          <p:nvPr/>
        </p:nvSpPr>
        <p:spPr>
          <a:xfrm>
            <a:off x="8674317" y="1856690"/>
            <a:ext cx="1918795" cy="1164871"/>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100"/>
            </a:lvl1pPr>
          </a:lstStyle>
          <a:p>
            <a:r>
              <a:rPr sz="7101"/>
              <a:t>5329</a:t>
            </a:r>
          </a:p>
        </p:txBody>
      </p:sp>
      <p:sp>
        <p:nvSpPr>
          <p:cNvPr id="592" name="Shape 592"/>
          <p:cNvSpPr/>
          <p:nvPr/>
        </p:nvSpPr>
        <p:spPr>
          <a:xfrm flipV="1">
            <a:off x="8388684" y="2837915"/>
            <a:ext cx="520285" cy="757496"/>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93" name="Shape 593"/>
          <p:cNvSpPr/>
          <p:nvPr/>
        </p:nvSpPr>
        <p:spPr>
          <a:xfrm flipH="1" flipV="1">
            <a:off x="10489696" y="2843938"/>
            <a:ext cx="478489" cy="892969"/>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94" name="Shape 594"/>
          <p:cNvSpPr/>
          <p:nvPr/>
        </p:nvSpPr>
        <p:spPr>
          <a:xfrm>
            <a:off x="7224117" y="3480108"/>
            <a:ext cx="1258358"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sz="4571"/>
              <a:t>5000</a:t>
            </a:r>
          </a:p>
        </p:txBody>
      </p:sp>
      <p:sp>
        <p:nvSpPr>
          <p:cNvPr id="595" name="Shape 595"/>
          <p:cNvSpPr/>
          <p:nvPr/>
        </p:nvSpPr>
        <p:spPr>
          <a:xfrm>
            <a:off x="10855322" y="3712280"/>
            <a:ext cx="368692"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sz="4571"/>
              <a:t>9</a:t>
            </a:r>
          </a:p>
        </p:txBody>
      </p:sp>
      <p:sp>
        <p:nvSpPr>
          <p:cNvPr id="596" name="Shape 596"/>
          <p:cNvSpPr/>
          <p:nvPr/>
        </p:nvSpPr>
        <p:spPr>
          <a:xfrm>
            <a:off x="6135007" y="5420177"/>
            <a:ext cx="3486532"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sz="3656"/>
              <a:t>5000+300+20+9 =</a:t>
            </a:r>
          </a:p>
        </p:txBody>
      </p:sp>
      <p:sp>
        <p:nvSpPr>
          <p:cNvPr id="597" name="Shape 597"/>
          <p:cNvSpPr/>
          <p:nvPr/>
        </p:nvSpPr>
        <p:spPr>
          <a:xfrm>
            <a:off x="10256989" y="5420177"/>
            <a:ext cx="1021113"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sz="3656"/>
              <a:t>5329</a:t>
            </a:r>
          </a:p>
        </p:txBody>
      </p:sp>
      <p:sp>
        <p:nvSpPr>
          <p:cNvPr id="598" name="Shape 598"/>
          <p:cNvSpPr/>
          <p:nvPr/>
        </p:nvSpPr>
        <p:spPr>
          <a:xfrm flipV="1">
            <a:off x="10038881" y="2846834"/>
            <a:ext cx="1" cy="1017985"/>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99" name="Shape 599"/>
          <p:cNvSpPr/>
          <p:nvPr/>
        </p:nvSpPr>
        <p:spPr>
          <a:xfrm>
            <a:off x="9675978" y="3825390"/>
            <a:ext cx="665247"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sz="4571"/>
              <a:t>20</a:t>
            </a:r>
          </a:p>
        </p:txBody>
      </p:sp>
      <p:sp>
        <p:nvSpPr>
          <p:cNvPr id="600" name="Shape 600"/>
          <p:cNvSpPr/>
          <p:nvPr/>
        </p:nvSpPr>
        <p:spPr>
          <a:xfrm flipV="1">
            <a:off x="2709202" y="1438076"/>
            <a:ext cx="1" cy="1017985"/>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601" name="Shape 601"/>
          <p:cNvSpPr/>
          <p:nvPr/>
        </p:nvSpPr>
        <p:spPr>
          <a:xfrm>
            <a:off x="2346299" y="2416631"/>
            <a:ext cx="665247"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sz="4571"/>
              <a:t>90</a:t>
            </a:r>
          </a:p>
        </p:txBody>
      </p:sp>
      <p:sp>
        <p:nvSpPr>
          <p:cNvPr id="602" name="Shape 602"/>
          <p:cNvSpPr/>
          <p:nvPr/>
        </p:nvSpPr>
        <p:spPr>
          <a:xfrm flipV="1">
            <a:off x="9006734" y="2909356"/>
            <a:ext cx="385751" cy="1473835"/>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603" name="Shape 603"/>
          <p:cNvSpPr/>
          <p:nvPr/>
        </p:nvSpPr>
        <p:spPr>
          <a:xfrm>
            <a:off x="8451086" y="4309336"/>
            <a:ext cx="961803"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sz="4571"/>
              <a:t>300</a:t>
            </a:r>
          </a:p>
        </p:txBody>
      </p:sp>
    </p:spTree>
    <p:extLst>
      <p:ext uri="{BB962C8B-B14F-4D97-AF65-F5344CB8AC3E}">
        <p14:creationId xmlns:p14="http://schemas.microsoft.com/office/powerpoint/2010/main" val="1050125910"/>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5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5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5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6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58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58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59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p:tmAbs val="0"/>
                                  </p:iterate>
                                  <p:childTnLst>
                                    <p:set>
                                      <p:cBhvr>
                                        <p:cTn id="38" fill="hold"/>
                                        <p:tgtEl>
                                          <p:spTgt spid="59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p:tmAbs val="0"/>
                                  </p:iterate>
                                  <p:childTnLst>
                                    <p:set>
                                      <p:cBhvr>
                                        <p:cTn id="42" fill="hold"/>
                                        <p:tgtEl>
                                          <p:spTgt spid="59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p:tmAbs val="0"/>
                                  </p:iterate>
                                  <p:childTnLst>
                                    <p:set>
                                      <p:cBhvr>
                                        <p:cTn id="46" fill="hold"/>
                                        <p:tgtEl>
                                          <p:spTgt spid="60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iterate>
                                    <p:tmAbs val="0"/>
                                  </p:iterate>
                                  <p:childTnLst>
                                    <p:set>
                                      <p:cBhvr>
                                        <p:cTn id="50" fill="hold"/>
                                        <p:tgtEl>
                                          <p:spTgt spid="59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iterate>
                                    <p:tmAbs val="0"/>
                                  </p:iterate>
                                  <p:childTnLst>
                                    <p:set>
                                      <p:cBhvr>
                                        <p:cTn id="54" fill="hold"/>
                                        <p:tgtEl>
                                          <p:spTgt spid="59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59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iterate>
                                    <p:tmAbs val="0"/>
                                  </p:iterate>
                                  <p:childTnLst>
                                    <p:set>
                                      <p:cBhvr>
                                        <p:cTn id="62" fill="hold"/>
                                        <p:tgtEl>
                                          <p:spTgt spid="59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iterate>
                                    <p:tmAbs val="0"/>
                                  </p:iterate>
                                  <p:childTnLst>
                                    <p:set>
                                      <p:cBhvr>
                                        <p:cTn id="66" fill="hold"/>
                                        <p:tgtEl>
                                          <p:spTgt spid="60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iterate>
                                    <p:tmAbs val="0"/>
                                  </p:iterate>
                                  <p:childTnLst>
                                    <p:set>
                                      <p:cBhvr>
                                        <p:cTn id="70" fill="hold"/>
                                        <p:tgtEl>
                                          <p:spTgt spid="59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iterate>
                                    <p:tmAbs val="0"/>
                                  </p:iterate>
                                  <p:childTnLst>
                                    <p:set>
                                      <p:cBhvr>
                                        <p:cTn id="74" fill="hold"/>
                                        <p:tgtEl>
                                          <p:spTgt spid="59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iterate>
                                    <p:tmAbs val="0"/>
                                  </p:iterate>
                                  <p:childTnLst>
                                    <p:set>
                                      <p:cBhvr>
                                        <p:cTn id="78" fill="hold"/>
                                        <p:tgtEl>
                                          <p:spTgt spid="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 grpId="0" animBg="1" advAuto="0"/>
      <p:bldP spid="586" grpId="0" animBg="1" advAuto="0"/>
      <p:bldP spid="587" grpId="0" animBg="1" advAuto="0"/>
      <p:bldP spid="588" grpId="0" animBg="1" advAuto="0"/>
      <p:bldP spid="589" grpId="0" animBg="1" advAuto="0"/>
      <p:bldP spid="590" grpId="0" animBg="1" advAuto="0"/>
      <p:bldP spid="591" grpId="0" animBg="1" advAuto="0"/>
      <p:bldP spid="592" grpId="0" animBg="1" advAuto="0"/>
      <p:bldP spid="593" grpId="0" animBg="1" advAuto="0"/>
      <p:bldP spid="594" grpId="0" animBg="1" advAuto="0"/>
      <p:bldP spid="595" grpId="0" animBg="1" advAuto="0"/>
      <p:bldP spid="596" grpId="0" animBg="1" advAuto="0"/>
      <p:bldP spid="597" grpId="0" animBg="1" advAuto="0"/>
      <p:bldP spid="598" grpId="0" animBg="1" advAuto="0"/>
      <p:bldP spid="599" grpId="0" animBg="1" advAuto="0"/>
      <p:bldP spid="600" grpId="0" animBg="1" advAuto="0"/>
      <p:bldP spid="601" grpId="0" animBg="1" advAuto="0"/>
      <p:bldP spid="602" grpId="0" animBg="1" advAuto="0"/>
      <p:bldP spid="603"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Shape 584"/>
          <p:cNvSpPr/>
          <p:nvPr/>
        </p:nvSpPr>
        <p:spPr>
          <a:xfrm>
            <a:off x="1874849" y="346727"/>
            <a:ext cx="1457130" cy="1164871"/>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100"/>
            </a:lvl1pPr>
          </a:lstStyle>
          <a:p>
            <a:r>
              <a:rPr lang="en-AU" sz="7101" dirty="0"/>
              <a:t>563</a:t>
            </a:r>
            <a:endParaRPr sz="7101" dirty="0"/>
          </a:p>
        </p:txBody>
      </p:sp>
      <p:sp>
        <p:nvSpPr>
          <p:cNvPr id="585" name="Shape 585"/>
          <p:cNvSpPr/>
          <p:nvPr/>
        </p:nvSpPr>
        <p:spPr>
          <a:xfrm flipV="1">
            <a:off x="1627033" y="1435178"/>
            <a:ext cx="526239" cy="892969"/>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86" name="Shape 586"/>
          <p:cNvSpPr/>
          <p:nvPr/>
        </p:nvSpPr>
        <p:spPr>
          <a:xfrm flipH="1" flipV="1">
            <a:off x="3195856" y="1429157"/>
            <a:ext cx="526253" cy="892969"/>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87" name="Shape 587"/>
          <p:cNvSpPr/>
          <p:nvPr/>
        </p:nvSpPr>
        <p:spPr>
          <a:xfrm>
            <a:off x="1011862" y="2303520"/>
            <a:ext cx="961803"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lang="en-AU" sz="4571" dirty="0"/>
              <a:t>5</a:t>
            </a:r>
            <a:r>
              <a:rPr sz="4571" dirty="0"/>
              <a:t>00</a:t>
            </a:r>
          </a:p>
        </p:txBody>
      </p:sp>
      <p:sp>
        <p:nvSpPr>
          <p:cNvPr id="588" name="Shape 588"/>
          <p:cNvSpPr/>
          <p:nvPr/>
        </p:nvSpPr>
        <p:spPr>
          <a:xfrm>
            <a:off x="3577107" y="2303520"/>
            <a:ext cx="368692"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lang="en-AU" sz="4571" dirty="0"/>
              <a:t>3</a:t>
            </a:r>
            <a:endParaRPr sz="4571" dirty="0"/>
          </a:p>
        </p:txBody>
      </p:sp>
      <p:sp>
        <p:nvSpPr>
          <p:cNvPr id="589" name="Shape 589"/>
          <p:cNvSpPr/>
          <p:nvPr/>
        </p:nvSpPr>
        <p:spPr>
          <a:xfrm>
            <a:off x="1036264" y="3403815"/>
            <a:ext cx="2726708"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lang="en-AU" sz="3656" dirty="0"/>
              <a:t>500 + 60 + 3 =</a:t>
            </a:r>
            <a:endParaRPr sz="3656" dirty="0"/>
          </a:p>
        </p:txBody>
      </p:sp>
      <p:sp>
        <p:nvSpPr>
          <p:cNvPr id="590" name="Shape 590"/>
          <p:cNvSpPr/>
          <p:nvPr/>
        </p:nvSpPr>
        <p:spPr>
          <a:xfrm>
            <a:off x="3734008" y="3403815"/>
            <a:ext cx="783869"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lang="en-AU" sz="3656" dirty="0"/>
              <a:t>563</a:t>
            </a:r>
            <a:endParaRPr sz="3656" dirty="0"/>
          </a:p>
        </p:txBody>
      </p:sp>
      <p:sp>
        <p:nvSpPr>
          <p:cNvPr id="591" name="Shape 591"/>
          <p:cNvSpPr/>
          <p:nvPr/>
        </p:nvSpPr>
        <p:spPr>
          <a:xfrm>
            <a:off x="8674317" y="1856690"/>
            <a:ext cx="1918795" cy="1164871"/>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100"/>
            </a:lvl1pPr>
          </a:lstStyle>
          <a:p>
            <a:r>
              <a:rPr lang="en-AU" sz="7101" dirty="0"/>
              <a:t>2087</a:t>
            </a:r>
            <a:endParaRPr sz="7101" dirty="0"/>
          </a:p>
        </p:txBody>
      </p:sp>
      <p:sp>
        <p:nvSpPr>
          <p:cNvPr id="592" name="Shape 592"/>
          <p:cNvSpPr/>
          <p:nvPr/>
        </p:nvSpPr>
        <p:spPr>
          <a:xfrm flipV="1">
            <a:off x="8388684" y="2837915"/>
            <a:ext cx="520285" cy="757496"/>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93" name="Shape 593"/>
          <p:cNvSpPr/>
          <p:nvPr/>
        </p:nvSpPr>
        <p:spPr>
          <a:xfrm flipH="1" flipV="1">
            <a:off x="10489696" y="2843938"/>
            <a:ext cx="478489" cy="892969"/>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94" name="Shape 594"/>
          <p:cNvSpPr/>
          <p:nvPr/>
        </p:nvSpPr>
        <p:spPr>
          <a:xfrm>
            <a:off x="7224117" y="3480108"/>
            <a:ext cx="1258358"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lang="en-AU" sz="4571" dirty="0"/>
              <a:t>2</a:t>
            </a:r>
            <a:r>
              <a:rPr sz="4571" dirty="0"/>
              <a:t>000</a:t>
            </a:r>
          </a:p>
        </p:txBody>
      </p:sp>
      <p:sp>
        <p:nvSpPr>
          <p:cNvPr id="595" name="Shape 595"/>
          <p:cNvSpPr/>
          <p:nvPr/>
        </p:nvSpPr>
        <p:spPr>
          <a:xfrm>
            <a:off x="10855322" y="3712280"/>
            <a:ext cx="368692"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lang="en-AU" sz="4571" dirty="0"/>
              <a:t>7</a:t>
            </a:r>
            <a:endParaRPr sz="4571" dirty="0"/>
          </a:p>
        </p:txBody>
      </p:sp>
      <p:sp>
        <p:nvSpPr>
          <p:cNvPr id="596" name="Shape 596"/>
          <p:cNvSpPr/>
          <p:nvPr/>
        </p:nvSpPr>
        <p:spPr>
          <a:xfrm>
            <a:off x="6135009" y="5420177"/>
            <a:ext cx="4121321"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lang="en-AU" sz="3656" dirty="0"/>
              <a:t>2000 + 000 + 80 + 7 </a:t>
            </a:r>
            <a:r>
              <a:rPr sz="3656" dirty="0"/>
              <a:t>=</a:t>
            </a:r>
          </a:p>
        </p:txBody>
      </p:sp>
      <p:sp>
        <p:nvSpPr>
          <p:cNvPr id="597" name="Shape 597"/>
          <p:cNvSpPr/>
          <p:nvPr/>
        </p:nvSpPr>
        <p:spPr>
          <a:xfrm>
            <a:off x="10256989" y="5420177"/>
            <a:ext cx="1021113" cy="634726"/>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5200"/>
            </a:lvl1pPr>
          </a:lstStyle>
          <a:p>
            <a:r>
              <a:rPr lang="en-AU" sz="3656" dirty="0"/>
              <a:t>2087</a:t>
            </a:r>
            <a:endParaRPr sz="3656" dirty="0"/>
          </a:p>
        </p:txBody>
      </p:sp>
      <p:sp>
        <p:nvSpPr>
          <p:cNvPr id="598" name="Shape 598"/>
          <p:cNvSpPr/>
          <p:nvPr/>
        </p:nvSpPr>
        <p:spPr>
          <a:xfrm flipV="1">
            <a:off x="10038881" y="2846834"/>
            <a:ext cx="1" cy="1017985"/>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599" name="Shape 599"/>
          <p:cNvSpPr/>
          <p:nvPr/>
        </p:nvSpPr>
        <p:spPr>
          <a:xfrm>
            <a:off x="9675978" y="3825390"/>
            <a:ext cx="665247"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lang="en-AU" sz="4571" dirty="0"/>
              <a:t>8</a:t>
            </a:r>
            <a:r>
              <a:rPr sz="4571" dirty="0"/>
              <a:t>0</a:t>
            </a:r>
          </a:p>
        </p:txBody>
      </p:sp>
      <p:sp>
        <p:nvSpPr>
          <p:cNvPr id="600" name="Shape 600"/>
          <p:cNvSpPr/>
          <p:nvPr/>
        </p:nvSpPr>
        <p:spPr>
          <a:xfrm flipV="1">
            <a:off x="2709202" y="1438076"/>
            <a:ext cx="1" cy="1017985"/>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601" name="Shape 601"/>
          <p:cNvSpPr/>
          <p:nvPr/>
        </p:nvSpPr>
        <p:spPr>
          <a:xfrm>
            <a:off x="2346299" y="2416631"/>
            <a:ext cx="665247"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lang="en-AU" sz="4571" dirty="0"/>
              <a:t>6</a:t>
            </a:r>
            <a:r>
              <a:rPr sz="4571" dirty="0"/>
              <a:t>0</a:t>
            </a:r>
          </a:p>
        </p:txBody>
      </p:sp>
      <p:sp>
        <p:nvSpPr>
          <p:cNvPr id="602" name="Shape 602"/>
          <p:cNvSpPr/>
          <p:nvPr/>
        </p:nvSpPr>
        <p:spPr>
          <a:xfrm flipV="1">
            <a:off x="9006734" y="2909356"/>
            <a:ext cx="385751" cy="1473835"/>
          </a:xfrm>
          <a:prstGeom prst="line">
            <a:avLst/>
          </a:prstGeom>
          <a:ln w="25400">
            <a:solidFill>
              <a:srgbClr val="000000"/>
            </a:solidFill>
            <a:miter lim="400000"/>
          </a:ln>
        </p:spPr>
        <p:txBody>
          <a:bodyPr lIns="35719" tIns="35719" rIns="35719" bIns="35719" anchor="ctr"/>
          <a:lstStyle/>
          <a:p>
            <a:pPr>
              <a:defRPr sz="2400"/>
            </a:pPr>
            <a:endParaRPr sz="1687"/>
          </a:p>
        </p:txBody>
      </p:sp>
      <p:sp>
        <p:nvSpPr>
          <p:cNvPr id="603" name="Shape 603"/>
          <p:cNvSpPr/>
          <p:nvPr/>
        </p:nvSpPr>
        <p:spPr>
          <a:xfrm>
            <a:off x="8451086" y="4309336"/>
            <a:ext cx="961803" cy="7755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6500"/>
            </a:lvl1pPr>
          </a:lstStyle>
          <a:p>
            <a:r>
              <a:rPr lang="en-AU" sz="4571" dirty="0"/>
              <a:t>0</a:t>
            </a:r>
            <a:r>
              <a:rPr sz="4571" dirty="0"/>
              <a:t>00</a:t>
            </a:r>
          </a:p>
        </p:txBody>
      </p:sp>
    </p:spTree>
    <p:extLst>
      <p:ext uri="{BB962C8B-B14F-4D97-AF65-F5344CB8AC3E}">
        <p14:creationId xmlns:p14="http://schemas.microsoft.com/office/powerpoint/2010/main" val="1445558324"/>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5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5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5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6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58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58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59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p:tmAbs val="0"/>
                                  </p:iterate>
                                  <p:childTnLst>
                                    <p:set>
                                      <p:cBhvr>
                                        <p:cTn id="38" fill="hold"/>
                                        <p:tgtEl>
                                          <p:spTgt spid="59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iterate>
                                    <p:tmAbs val="0"/>
                                  </p:iterate>
                                  <p:childTnLst>
                                    <p:set>
                                      <p:cBhvr>
                                        <p:cTn id="42" fill="hold"/>
                                        <p:tgtEl>
                                          <p:spTgt spid="59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iterate>
                                    <p:tmAbs val="0"/>
                                  </p:iterate>
                                  <p:childTnLst>
                                    <p:set>
                                      <p:cBhvr>
                                        <p:cTn id="46" fill="hold"/>
                                        <p:tgtEl>
                                          <p:spTgt spid="60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iterate>
                                    <p:tmAbs val="0"/>
                                  </p:iterate>
                                  <p:childTnLst>
                                    <p:set>
                                      <p:cBhvr>
                                        <p:cTn id="50" fill="hold"/>
                                        <p:tgtEl>
                                          <p:spTgt spid="59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iterate>
                                    <p:tmAbs val="0"/>
                                  </p:iterate>
                                  <p:childTnLst>
                                    <p:set>
                                      <p:cBhvr>
                                        <p:cTn id="54" fill="hold"/>
                                        <p:tgtEl>
                                          <p:spTgt spid="59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59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iterate>
                                    <p:tmAbs val="0"/>
                                  </p:iterate>
                                  <p:childTnLst>
                                    <p:set>
                                      <p:cBhvr>
                                        <p:cTn id="62" fill="hold"/>
                                        <p:tgtEl>
                                          <p:spTgt spid="59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iterate>
                                    <p:tmAbs val="0"/>
                                  </p:iterate>
                                  <p:childTnLst>
                                    <p:set>
                                      <p:cBhvr>
                                        <p:cTn id="66" fill="hold"/>
                                        <p:tgtEl>
                                          <p:spTgt spid="60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iterate>
                                    <p:tmAbs val="0"/>
                                  </p:iterate>
                                  <p:childTnLst>
                                    <p:set>
                                      <p:cBhvr>
                                        <p:cTn id="70" fill="hold"/>
                                        <p:tgtEl>
                                          <p:spTgt spid="59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iterate>
                                    <p:tmAbs val="0"/>
                                  </p:iterate>
                                  <p:childTnLst>
                                    <p:set>
                                      <p:cBhvr>
                                        <p:cTn id="74" fill="hold"/>
                                        <p:tgtEl>
                                          <p:spTgt spid="59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iterate>
                                    <p:tmAbs val="0"/>
                                  </p:iterate>
                                  <p:childTnLst>
                                    <p:set>
                                      <p:cBhvr>
                                        <p:cTn id="78" fill="hold"/>
                                        <p:tgtEl>
                                          <p:spTgt spid="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 grpId="0" animBg="1" advAuto="0"/>
      <p:bldP spid="586" grpId="0" animBg="1" advAuto="0"/>
      <p:bldP spid="587" grpId="0" animBg="1" advAuto="0"/>
      <p:bldP spid="588" grpId="0" animBg="1" advAuto="0"/>
      <p:bldP spid="589" grpId="0" animBg="1" advAuto="0"/>
      <p:bldP spid="590" grpId="0" animBg="1" advAuto="0"/>
      <p:bldP spid="591" grpId="0" animBg="1" advAuto="0"/>
      <p:bldP spid="592" grpId="0" animBg="1" advAuto="0"/>
      <p:bldP spid="593" grpId="0" animBg="1" advAuto="0"/>
      <p:bldP spid="594" grpId="0" animBg="1" advAuto="0"/>
      <p:bldP spid="595" grpId="0" animBg="1" advAuto="0"/>
      <p:bldP spid="596" grpId="0" animBg="1" advAuto="0"/>
      <p:bldP spid="597" grpId="0" animBg="1" advAuto="0"/>
      <p:bldP spid="598" grpId="0" animBg="1" advAuto="0"/>
      <p:bldP spid="599" grpId="0" animBg="1" advAuto="0"/>
      <p:bldP spid="600" grpId="0" animBg="1" advAuto="0"/>
      <p:bldP spid="601" grpId="0" animBg="1" advAuto="0"/>
      <p:bldP spid="602" grpId="0" animBg="1" advAuto="0"/>
      <p:bldP spid="603"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 name="Shape 605"/>
          <p:cNvSpPr/>
          <p:nvPr/>
        </p:nvSpPr>
        <p:spPr>
          <a:xfrm>
            <a:off x="174285" y="2"/>
            <a:ext cx="2039726" cy="840359"/>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7100"/>
            </a:lvl1pPr>
          </a:lstStyle>
          <a:p>
            <a:r>
              <a:rPr sz="4992"/>
              <a:t>You do!</a:t>
            </a:r>
          </a:p>
        </p:txBody>
      </p:sp>
      <p:sp>
        <p:nvSpPr>
          <p:cNvPr id="606" name="Shape 606"/>
          <p:cNvSpPr/>
          <p:nvPr/>
        </p:nvSpPr>
        <p:spPr>
          <a:xfrm>
            <a:off x="2964623" y="1"/>
            <a:ext cx="2241700" cy="6720109"/>
          </a:xfrm>
          <a:prstGeom prst="rect">
            <a:avLst/>
          </a:prstGeom>
          <a:ln w="12700">
            <a:miter lim="400000"/>
          </a:ln>
          <a:extLst>
            <a:ext uri="{C572A759-6A51-4108-AA02-DFA0A04FC94B}">
              <ma14:wrappingTextBoxFlag xmlns:ma14="http://schemas.microsoft.com/office/mac/drawingml/2011/main" val="1"/>
            </a:ext>
          </a:extLst>
        </p:spPr>
        <p:txBody>
          <a:bodyPr lIns="35719" tIns="35719" rIns="35719" bIns="35719" anchor="ctr">
            <a:spAutoFit/>
          </a:bodyPr>
          <a:lstStyle/>
          <a:p>
            <a:pPr algn="l">
              <a:defRPr sz="5000"/>
            </a:pPr>
            <a:r>
              <a:rPr sz="4800"/>
              <a:t>32</a:t>
            </a:r>
          </a:p>
          <a:p>
            <a:pPr algn="l">
              <a:defRPr sz="5000"/>
            </a:pPr>
            <a:endParaRPr sz="4800" dirty="0"/>
          </a:p>
          <a:p>
            <a:pPr algn="l">
              <a:defRPr sz="5000"/>
            </a:pPr>
            <a:r>
              <a:rPr sz="4800" dirty="0"/>
              <a:t>12</a:t>
            </a:r>
          </a:p>
          <a:p>
            <a:pPr algn="l">
              <a:defRPr sz="5000"/>
            </a:pPr>
            <a:endParaRPr sz="4800" dirty="0"/>
          </a:p>
          <a:p>
            <a:pPr algn="l">
              <a:defRPr sz="5000"/>
            </a:pPr>
            <a:r>
              <a:rPr sz="4800" dirty="0"/>
              <a:t>135</a:t>
            </a:r>
          </a:p>
          <a:p>
            <a:pPr algn="l">
              <a:defRPr sz="5000"/>
            </a:pPr>
            <a:endParaRPr sz="4800" dirty="0"/>
          </a:p>
          <a:p>
            <a:pPr algn="l">
              <a:defRPr sz="5000"/>
            </a:pPr>
            <a:r>
              <a:rPr sz="4800" dirty="0"/>
              <a:t>389</a:t>
            </a:r>
          </a:p>
          <a:p>
            <a:pPr algn="l">
              <a:defRPr sz="5000"/>
            </a:pPr>
            <a:endParaRPr sz="4800" dirty="0"/>
          </a:p>
          <a:p>
            <a:pPr algn="l">
              <a:defRPr sz="5000"/>
            </a:pPr>
            <a:r>
              <a:rPr sz="4800" dirty="0"/>
              <a:t>203</a:t>
            </a:r>
          </a:p>
        </p:txBody>
      </p:sp>
      <p:sp>
        <p:nvSpPr>
          <p:cNvPr id="607" name="Shape 607"/>
          <p:cNvSpPr/>
          <p:nvPr/>
        </p:nvSpPr>
        <p:spPr>
          <a:xfrm>
            <a:off x="7407639" y="1"/>
            <a:ext cx="2241700" cy="6720109"/>
          </a:xfrm>
          <a:prstGeom prst="rect">
            <a:avLst/>
          </a:prstGeom>
          <a:ln w="12700">
            <a:miter lim="400000"/>
          </a:ln>
          <a:extLst>
            <a:ext uri="{C572A759-6A51-4108-AA02-DFA0A04FC94B}">
              <ma14:wrappingTextBoxFlag xmlns:ma14="http://schemas.microsoft.com/office/mac/drawingml/2011/main" val="1"/>
            </a:ext>
          </a:extLst>
        </p:spPr>
        <p:txBody>
          <a:bodyPr lIns="35719" tIns="35719" rIns="35719" bIns="35719" anchor="ctr">
            <a:spAutoFit/>
          </a:bodyPr>
          <a:lstStyle/>
          <a:p>
            <a:pPr algn="l">
              <a:defRPr sz="5000"/>
            </a:pPr>
            <a:r>
              <a:rPr sz="4800"/>
              <a:t>876</a:t>
            </a:r>
          </a:p>
          <a:p>
            <a:pPr algn="l">
              <a:defRPr sz="5000"/>
            </a:pPr>
            <a:endParaRPr sz="4800" dirty="0"/>
          </a:p>
          <a:p>
            <a:pPr algn="l">
              <a:defRPr sz="5000"/>
            </a:pPr>
            <a:r>
              <a:rPr sz="4800" dirty="0"/>
              <a:t>550</a:t>
            </a:r>
          </a:p>
          <a:p>
            <a:pPr algn="l">
              <a:defRPr sz="5000"/>
            </a:pPr>
            <a:endParaRPr sz="4800" dirty="0"/>
          </a:p>
          <a:p>
            <a:pPr algn="l">
              <a:defRPr sz="5000"/>
            </a:pPr>
            <a:r>
              <a:rPr sz="4800" dirty="0"/>
              <a:t>1982</a:t>
            </a:r>
          </a:p>
          <a:p>
            <a:pPr algn="l">
              <a:defRPr sz="5000"/>
            </a:pPr>
            <a:endParaRPr sz="4800" dirty="0"/>
          </a:p>
          <a:p>
            <a:pPr algn="l">
              <a:defRPr sz="5000"/>
            </a:pPr>
            <a:r>
              <a:rPr sz="4800" dirty="0"/>
              <a:t>7639</a:t>
            </a:r>
          </a:p>
          <a:p>
            <a:pPr algn="l">
              <a:defRPr sz="5000"/>
            </a:pPr>
            <a:endParaRPr sz="4800" dirty="0"/>
          </a:p>
          <a:p>
            <a:pPr algn="l">
              <a:defRPr sz="5000"/>
            </a:pPr>
            <a:r>
              <a:rPr sz="4800" dirty="0"/>
              <a:t>6289</a:t>
            </a:r>
          </a:p>
        </p:txBody>
      </p:sp>
    </p:spTree>
    <p:extLst>
      <p:ext uri="{BB962C8B-B14F-4D97-AF65-F5344CB8AC3E}">
        <p14:creationId xmlns:p14="http://schemas.microsoft.com/office/powerpoint/2010/main" val="101625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Shape 609"/>
          <p:cNvSpPr/>
          <p:nvPr/>
        </p:nvSpPr>
        <p:spPr>
          <a:xfrm>
            <a:off x="2881314" y="988219"/>
            <a:ext cx="6647269" cy="4632927"/>
          </a:xfrm>
          <a:prstGeom prst="rect">
            <a:avLst/>
          </a:pr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610" name="Shape 610"/>
          <p:cNvSpPr/>
          <p:nvPr/>
        </p:nvSpPr>
        <p:spPr>
          <a:xfrm>
            <a:off x="4641176" y="2370244"/>
            <a:ext cx="2741136" cy="1403141"/>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p>
            <a:pPr>
              <a:defRPr sz="7600">
                <a:solidFill>
                  <a:srgbClr val="FFFFFF"/>
                </a:solidFill>
                <a:latin typeface="Arial"/>
                <a:ea typeface="Arial"/>
                <a:cs typeface="Arial"/>
                <a:sym typeface="Arial"/>
              </a:defRPr>
            </a:pPr>
            <a:r>
              <a:rPr sz="5344"/>
              <a:t>Learn Its</a:t>
            </a:r>
          </a:p>
          <a:p>
            <a:pPr>
              <a:defRPr sz="4700">
                <a:solidFill>
                  <a:srgbClr val="FFFFFF"/>
                </a:solidFill>
                <a:latin typeface="Arial"/>
                <a:ea typeface="Arial"/>
                <a:cs typeface="Arial"/>
                <a:sym typeface="Arial"/>
              </a:defRPr>
            </a:pPr>
            <a:r>
              <a:rPr sz="3305"/>
              <a:t>Times Tables</a:t>
            </a:r>
          </a:p>
        </p:txBody>
      </p:sp>
    </p:spTree>
    <p:extLst>
      <p:ext uri="{BB962C8B-B14F-4D97-AF65-F5344CB8AC3E}">
        <p14:creationId xmlns:p14="http://schemas.microsoft.com/office/powerpoint/2010/main" val="1226003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9959491" y="6510287"/>
            <a:ext cx="587148"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800"/>
            </a:lvl1pPr>
          </a:lstStyle>
          <a:p>
            <a:r>
              <a:rPr sz="1265"/>
              <a:t>revision</a:t>
            </a:r>
          </a:p>
        </p:txBody>
      </p:sp>
      <p:sp>
        <p:nvSpPr>
          <p:cNvPr id="614" name="Shape 614"/>
          <p:cNvSpPr/>
          <p:nvPr/>
        </p:nvSpPr>
        <p:spPr>
          <a:xfrm>
            <a:off x="4386527" y="161297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sz="7453"/>
              <a:t>3 x 2 = </a:t>
            </a:r>
          </a:p>
        </p:txBody>
      </p:sp>
      <p:sp>
        <p:nvSpPr>
          <p:cNvPr id="6" name="Shape 421"/>
          <p:cNvSpPr/>
          <p:nvPr/>
        </p:nvSpPr>
        <p:spPr>
          <a:xfrm>
            <a:off x="3012593" y="248323"/>
            <a:ext cx="6201833" cy="81079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600" b="1" u="sng">
                <a:latin typeface="Helvetica"/>
                <a:ea typeface="Helvetica"/>
                <a:cs typeface="Helvetica"/>
                <a:sym typeface="Helvetica"/>
              </a:defRPr>
            </a:lvl1pPr>
          </a:lstStyle>
          <a:p>
            <a:pPr algn="ctr"/>
            <a:r>
              <a:rPr sz="4800" dirty="0"/>
              <a:t>2 x Table</a:t>
            </a:r>
            <a:r>
              <a:rPr lang="en-AU" sz="4800" dirty="0"/>
              <a:t> Switchers</a:t>
            </a:r>
            <a:r>
              <a:rPr sz="4800" dirty="0"/>
              <a:t> </a:t>
            </a:r>
          </a:p>
        </p:txBody>
      </p:sp>
      <p:sp>
        <p:nvSpPr>
          <p:cNvPr id="7" name="Shape 614"/>
          <p:cNvSpPr/>
          <p:nvPr/>
        </p:nvSpPr>
        <p:spPr>
          <a:xfrm>
            <a:off x="4386527" y="273473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a:t>
            </a:r>
            <a:r>
              <a:rPr sz="7453" dirty="0"/>
              <a:t> x </a:t>
            </a:r>
            <a:r>
              <a:rPr lang="en-AU" sz="7453" dirty="0"/>
              <a:t>3</a:t>
            </a:r>
            <a:r>
              <a:rPr sz="7453" dirty="0"/>
              <a:t> = </a:t>
            </a:r>
          </a:p>
        </p:txBody>
      </p:sp>
      <p:sp>
        <p:nvSpPr>
          <p:cNvPr id="2" name="TextBox 1"/>
          <p:cNvSpPr txBox="1"/>
          <p:nvPr/>
        </p:nvSpPr>
        <p:spPr>
          <a:xfrm>
            <a:off x="7182163" y="1641059"/>
            <a:ext cx="652743" cy="1200329"/>
          </a:xfrm>
          <a:prstGeom prst="rect">
            <a:avLst/>
          </a:prstGeom>
          <a:noFill/>
        </p:spPr>
        <p:txBody>
          <a:bodyPr wrap="none" rtlCol="0">
            <a:spAutoFit/>
          </a:bodyPr>
          <a:lstStyle/>
          <a:p>
            <a:r>
              <a:rPr lang="en-AU" sz="7200" dirty="0">
                <a:solidFill>
                  <a:srgbClr val="0432FF"/>
                </a:solidFill>
              </a:rPr>
              <a:t>6</a:t>
            </a:r>
          </a:p>
        </p:txBody>
      </p:sp>
      <p:sp>
        <p:nvSpPr>
          <p:cNvPr id="9" name="TextBox 8"/>
          <p:cNvSpPr txBox="1"/>
          <p:nvPr/>
        </p:nvSpPr>
        <p:spPr>
          <a:xfrm>
            <a:off x="7182165" y="2744095"/>
            <a:ext cx="652743" cy="1200329"/>
          </a:xfrm>
          <a:prstGeom prst="rect">
            <a:avLst/>
          </a:prstGeom>
          <a:noFill/>
        </p:spPr>
        <p:txBody>
          <a:bodyPr wrap="none" rtlCol="0">
            <a:spAutoFit/>
          </a:bodyPr>
          <a:lstStyle/>
          <a:p>
            <a:r>
              <a:rPr lang="en-AU" sz="7200" dirty="0">
                <a:solidFill>
                  <a:srgbClr val="0432FF"/>
                </a:solidFill>
              </a:rPr>
              <a:t>6</a:t>
            </a:r>
          </a:p>
        </p:txBody>
      </p:sp>
    </p:spTree>
    <p:extLst>
      <p:ext uri="{BB962C8B-B14F-4D97-AF65-F5344CB8AC3E}">
        <p14:creationId xmlns:p14="http://schemas.microsoft.com/office/powerpoint/2010/main" val="33872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7" grpId="0" animBg="1"/>
      <p:bldP spid="2"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9959491" y="6510287"/>
            <a:ext cx="587148"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800"/>
            </a:lvl1pPr>
          </a:lstStyle>
          <a:p>
            <a:r>
              <a:rPr sz="1265"/>
              <a:t>revision</a:t>
            </a:r>
          </a:p>
        </p:txBody>
      </p:sp>
      <p:sp>
        <p:nvSpPr>
          <p:cNvPr id="614" name="Shape 614"/>
          <p:cNvSpPr/>
          <p:nvPr/>
        </p:nvSpPr>
        <p:spPr>
          <a:xfrm>
            <a:off x="4386527" y="161297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9</a:t>
            </a:r>
            <a:r>
              <a:rPr sz="7453" dirty="0"/>
              <a:t> x 2 = </a:t>
            </a:r>
          </a:p>
        </p:txBody>
      </p:sp>
      <p:sp>
        <p:nvSpPr>
          <p:cNvPr id="6" name="Shape 421"/>
          <p:cNvSpPr/>
          <p:nvPr/>
        </p:nvSpPr>
        <p:spPr>
          <a:xfrm>
            <a:off x="3012593" y="248323"/>
            <a:ext cx="6201833" cy="81079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600" b="1" u="sng">
                <a:latin typeface="Helvetica"/>
                <a:ea typeface="Helvetica"/>
                <a:cs typeface="Helvetica"/>
                <a:sym typeface="Helvetica"/>
              </a:defRPr>
            </a:lvl1pPr>
          </a:lstStyle>
          <a:p>
            <a:pPr algn="ctr"/>
            <a:r>
              <a:rPr sz="4800" dirty="0"/>
              <a:t>2 x Table</a:t>
            </a:r>
            <a:r>
              <a:rPr lang="en-AU" sz="4800" dirty="0"/>
              <a:t> Switchers</a:t>
            </a:r>
            <a:r>
              <a:rPr sz="4800" dirty="0"/>
              <a:t> </a:t>
            </a:r>
          </a:p>
        </p:txBody>
      </p:sp>
      <p:sp>
        <p:nvSpPr>
          <p:cNvPr id="7" name="Shape 614"/>
          <p:cNvSpPr/>
          <p:nvPr/>
        </p:nvSpPr>
        <p:spPr>
          <a:xfrm>
            <a:off x="4386527" y="273473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a:t>
            </a:r>
            <a:r>
              <a:rPr sz="7453" dirty="0"/>
              <a:t> x </a:t>
            </a:r>
            <a:r>
              <a:rPr lang="en-AU" sz="7453" dirty="0"/>
              <a:t>9 </a:t>
            </a:r>
            <a:r>
              <a:rPr sz="7453" dirty="0"/>
              <a:t>= </a:t>
            </a:r>
          </a:p>
        </p:txBody>
      </p:sp>
      <p:sp>
        <p:nvSpPr>
          <p:cNvPr id="2" name="TextBox 1"/>
          <p:cNvSpPr txBox="1"/>
          <p:nvPr/>
        </p:nvSpPr>
        <p:spPr>
          <a:xfrm>
            <a:off x="7182164" y="1641059"/>
            <a:ext cx="1120820" cy="1200329"/>
          </a:xfrm>
          <a:prstGeom prst="rect">
            <a:avLst/>
          </a:prstGeom>
          <a:noFill/>
        </p:spPr>
        <p:txBody>
          <a:bodyPr wrap="none" rtlCol="0">
            <a:spAutoFit/>
          </a:bodyPr>
          <a:lstStyle/>
          <a:p>
            <a:r>
              <a:rPr lang="en-AU" sz="7200" dirty="0">
                <a:solidFill>
                  <a:srgbClr val="0432FF"/>
                </a:solidFill>
              </a:rPr>
              <a:t>18</a:t>
            </a:r>
          </a:p>
        </p:txBody>
      </p:sp>
      <p:sp>
        <p:nvSpPr>
          <p:cNvPr id="9" name="TextBox 8"/>
          <p:cNvSpPr txBox="1"/>
          <p:nvPr/>
        </p:nvSpPr>
        <p:spPr>
          <a:xfrm>
            <a:off x="7182164" y="2744095"/>
            <a:ext cx="1120820" cy="1200329"/>
          </a:xfrm>
          <a:prstGeom prst="rect">
            <a:avLst/>
          </a:prstGeom>
          <a:noFill/>
        </p:spPr>
        <p:txBody>
          <a:bodyPr wrap="none" rtlCol="0">
            <a:spAutoFit/>
          </a:bodyPr>
          <a:lstStyle/>
          <a:p>
            <a:r>
              <a:rPr lang="en-AU" sz="7200" dirty="0">
                <a:solidFill>
                  <a:srgbClr val="0432FF"/>
                </a:solidFill>
              </a:rPr>
              <a:t>18</a:t>
            </a:r>
          </a:p>
        </p:txBody>
      </p:sp>
    </p:spTree>
    <p:extLst>
      <p:ext uri="{BB962C8B-B14F-4D97-AF65-F5344CB8AC3E}">
        <p14:creationId xmlns:p14="http://schemas.microsoft.com/office/powerpoint/2010/main" val="1211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7" grpId="0" animBg="1"/>
      <p:bldP spid="2"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Shape 613"/>
          <p:cNvSpPr/>
          <p:nvPr/>
        </p:nvSpPr>
        <p:spPr>
          <a:xfrm>
            <a:off x="9959491" y="6510287"/>
            <a:ext cx="587148" cy="26680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800"/>
            </a:lvl1pPr>
          </a:lstStyle>
          <a:p>
            <a:r>
              <a:rPr sz="1265"/>
              <a:t>revision</a:t>
            </a:r>
          </a:p>
        </p:txBody>
      </p:sp>
      <p:sp>
        <p:nvSpPr>
          <p:cNvPr id="614" name="Shape 614"/>
          <p:cNvSpPr/>
          <p:nvPr/>
        </p:nvSpPr>
        <p:spPr>
          <a:xfrm>
            <a:off x="4386527" y="161297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6</a:t>
            </a:r>
            <a:r>
              <a:rPr sz="7453" dirty="0"/>
              <a:t> x 2 = </a:t>
            </a:r>
          </a:p>
        </p:txBody>
      </p:sp>
      <p:sp>
        <p:nvSpPr>
          <p:cNvPr id="6" name="Shape 421"/>
          <p:cNvSpPr/>
          <p:nvPr/>
        </p:nvSpPr>
        <p:spPr>
          <a:xfrm>
            <a:off x="3012593" y="248323"/>
            <a:ext cx="6201833" cy="810799"/>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nchor="ctr">
            <a:spAutoFit/>
          </a:bodyPr>
          <a:lstStyle>
            <a:lvl1pPr>
              <a:defRPr sz="4600" b="1" u="sng">
                <a:latin typeface="Helvetica"/>
                <a:ea typeface="Helvetica"/>
                <a:cs typeface="Helvetica"/>
                <a:sym typeface="Helvetica"/>
              </a:defRPr>
            </a:lvl1pPr>
          </a:lstStyle>
          <a:p>
            <a:pPr algn="ctr"/>
            <a:r>
              <a:rPr sz="4800" dirty="0"/>
              <a:t>2 x Table</a:t>
            </a:r>
            <a:r>
              <a:rPr lang="en-AU" sz="4800" dirty="0"/>
              <a:t> Switchers</a:t>
            </a:r>
            <a:r>
              <a:rPr sz="4800" dirty="0"/>
              <a:t> </a:t>
            </a:r>
          </a:p>
        </p:txBody>
      </p:sp>
      <p:sp>
        <p:nvSpPr>
          <p:cNvPr id="7" name="Shape 614"/>
          <p:cNvSpPr/>
          <p:nvPr/>
        </p:nvSpPr>
        <p:spPr>
          <a:xfrm>
            <a:off x="4386527" y="2734736"/>
            <a:ext cx="2795638" cy="121905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nchor="ctr">
            <a:spAutoFit/>
          </a:bodyPr>
          <a:lstStyle>
            <a:lvl1pPr>
              <a:defRPr sz="10600"/>
            </a:lvl1pPr>
          </a:lstStyle>
          <a:p>
            <a:r>
              <a:rPr lang="en-AU" sz="7453" dirty="0"/>
              <a:t>2</a:t>
            </a:r>
            <a:r>
              <a:rPr sz="7453" dirty="0"/>
              <a:t> x </a:t>
            </a:r>
            <a:r>
              <a:rPr lang="en-AU" sz="7453" dirty="0"/>
              <a:t>6 </a:t>
            </a:r>
            <a:r>
              <a:rPr sz="7453" dirty="0"/>
              <a:t>= </a:t>
            </a:r>
          </a:p>
        </p:txBody>
      </p:sp>
      <p:sp>
        <p:nvSpPr>
          <p:cNvPr id="2" name="TextBox 1"/>
          <p:cNvSpPr txBox="1"/>
          <p:nvPr/>
        </p:nvSpPr>
        <p:spPr>
          <a:xfrm>
            <a:off x="7182164" y="1641059"/>
            <a:ext cx="1120820" cy="1200329"/>
          </a:xfrm>
          <a:prstGeom prst="rect">
            <a:avLst/>
          </a:prstGeom>
          <a:noFill/>
        </p:spPr>
        <p:txBody>
          <a:bodyPr wrap="none" rtlCol="0">
            <a:spAutoFit/>
          </a:bodyPr>
          <a:lstStyle/>
          <a:p>
            <a:r>
              <a:rPr lang="en-AU" sz="7200" dirty="0">
                <a:solidFill>
                  <a:srgbClr val="0432FF"/>
                </a:solidFill>
              </a:rPr>
              <a:t>12</a:t>
            </a:r>
          </a:p>
        </p:txBody>
      </p:sp>
      <p:sp>
        <p:nvSpPr>
          <p:cNvPr id="9" name="TextBox 8"/>
          <p:cNvSpPr txBox="1"/>
          <p:nvPr/>
        </p:nvSpPr>
        <p:spPr>
          <a:xfrm>
            <a:off x="7182164" y="2744095"/>
            <a:ext cx="1120820" cy="1200329"/>
          </a:xfrm>
          <a:prstGeom prst="rect">
            <a:avLst/>
          </a:prstGeom>
          <a:noFill/>
        </p:spPr>
        <p:txBody>
          <a:bodyPr wrap="none" rtlCol="0">
            <a:spAutoFit/>
          </a:bodyPr>
          <a:lstStyle/>
          <a:p>
            <a:r>
              <a:rPr lang="en-AU" sz="7200" dirty="0">
                <a:solidFill>
                  <a:srgbClr val="0432FF"/>
                </a:solidFill>
              </a:rPr>
              <a:t>12</a:t>
            </a:r>
          </a:p>
        </p:txBody>
      </p:sp>
    </p:spTree>
    <p:extLst>
      <p:ext uri="{BB962C8B-B14F-4D97-AF65-F5344CB8AC3E}">
        <p14:creationId xmlns:p14="http://schemas.microsoft.com/office/powerpoint/2010/main" val="170863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p:bldP spid="7" grpId="0" animBg="1"/>
      <p:bldP spid="2"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469</Words>
  <Application>Microsoft Macintosh PowerPoint</Application>
  <PresentationFormat>Widescreen</PresentationFormat>
  <Paragraphs>179</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AGCanYouNotBold</vt:lpstr>
      <vt:lpstr>Calibri</vt:lpstr>
      <vt:lpstr>Calibri Light</vt:lpstr>
      <vt:lpstr>Comic Sans MS</vt:lpstr>
      <vt:lpstr>Helvetica</vt:lpstr>
      <vt:lpstr>Helvetica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Gemma [Woodlands Primary School]</dc:creator>
  <cp:lastModifiedBy>ROBERTS Gemma [Woodlands Primary School]</cp:lastModifiedBy>
  <cp:revision>1</cp:revision>
  <dcterms:created xsi:type="dcterms:W3CDTF">2021-02-15T11:51:08Z</dcterms:created>
  <dcterms:modified xsi:type="dcterms:W3CDTF">2021-02-15T11:56:23Z</dcterms:modified>
</cp:coreProperties>
</file>