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7"/>
    <p:restoredTop sz="94686"/>
  </p:normalViewPr>
  <p:slideViewPr>
    <p:cSldViewPr snapToGrid="0" snapToObjects="1">
      <p:cViewPr varScale="1">
        <p:scale>
          <a:sx n="68" d="100"/>
          <a:sy n="68" d="100"/>
        </p:scale>
        <p:origin x="248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5FF5-FC3C-4343-8039-9A7D4FE2667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ED32-E74E-5B43-84C2-58FF3A8E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6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5FF5-FC3C-4343-8039-9A7D4FE2667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ED32-E74E-5B43-84C2-58FF3A8E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7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5FF5-FC3C-4343-8039-9A7D4FE2667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ED32-E74E-5B43-84C2-58FF3A8E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1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1983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5FF5-FC3C-4343-8039-9A7D4FE2667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ED32-E74E-5B43-84C2-58FF3A8E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5FF5-FC3C-4343-8039-9A7D4FE2667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ED32-E74E-5B43-84C2-58FF3A8E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5FF5-FC3C-4343-8039-9A7D4FE2667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ED32-E74E-5B43-84C2-58FF3A8E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5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5FF5-FC3C-4343-8039-9A7D4FE2667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ED32-E74E-5B43-84C2-58FF3A8E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5FF5-FC3C-4343-8039-9A7D4FE2667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ED32-E74E-5B43-84C2-58FF3A8E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5FF5-FC3C-4343-8039-9A7D4FE2667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ED32-E74E-5B43-84C2-58FF3A8E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1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5FF5-FC3C-4343-8039-9A7D4FE2667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ED32-E74E-5B43-84C2-58FF3A8E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5FF5-FC3C-4343-8039-9A7D4FE2667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ED32-E74E-5B43-84C2-58FF3A8E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7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5FF5-FC3C-4343-8039-9A7D4FE2667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BED32-E74E-5B43-84C2-58FF3A8E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9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7169" y="2067803"/>
            <a:ext cx="62491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500" dirty="0">
                <a:latin typeface="AGCanYouNotBold" charset="0"/>
                <a:ea typeface="AGCanYouNotBold" charset="0"/>
                <a:cs typeface="AGCanYouNotBold" charset="0"/>
              </a:rPr>
              <a:t>DAY FOUR</a:t>
            </a:r>
          </a:p>
        </p:txBody>
      </p:sp>
    </p:spTree>
    <p:extLst>
      <p:ext uri="{BB962C8B-B14F-4D97-AF65-F5344CB8AC3E}">
        <p14:creationId xmlns:p14="http://schemas.microsoft.com/office/powerpoint/2010/main" val="172658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9959491" y="6510287"/>
            <a:ext cx="587148" cy="26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5"/>
              <a:t>revision</a:t>
            </a:r>
          </a:p>
        </p:txBody>
      </p:sp>
      <p:sp>
        <p:nvSpPr>
          <p:cNvPr id="614" name="Shape 614"/>
          <p:cNvSpPr/>
          <p:nvPr/>
        </p:nvSpPr>
        <p:spPr>
          <a:xfrm>
            <a:off x="4386526" y="1612976"/>
            <a:ext cx="3279745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10</a:t>
            </a:r>
            <a:r>
              <a:rPr sz="7453" dirty="0"/>
              <a:t> x 2 = </a:t>
            </a:r>
          </a:p>
        </p:txBody>
      </p:sp>
      <p:sp>
        <p:nvSpPr>
          <p:cNvPr id="6" name="Shape 421"/>
          <p:cNvSpPr/>
          <p:nvPr/>
        </p:nvSpPr>
        <p:spPr>
          <a:xfrm>
            <a:off x="3012593" y="248323"/>
            <a:ext cx="620183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6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4800" dirty="0"/>
              <a:t>2 x Table</a:t>
            </a:r>
            <a:r>
              <a:rPr lang="en-AU" sz="4800" dirty="0"/>
              <a:t> Switchers</a:t>
            </a:r>
            <a:r>
              <a:rPr sz="4800" dirty="0"/>
              <a:t> </a:t>
            </a:r>
          </a:p>
        </p:txBody>
      </p:sp>
      <p:sp>
        <p:nvSpPr>
          <p:cNvPr id="7" name="Shape 614"/>
          <p:cNvSpPr/>
          <p:nvPr/>
        </p:nvSpPr>
        <p:spPr>
          <a:xfrm>
            <a:off x="4386526" y="2734736"/>
            <a:ext cx="3279745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2</a:t>
            </a:r>
            <a:r>
              <a:rPr sz="7453" dirty="0"/>
              <a:t> x </a:t>
            </a:r>
            <a:r>
              <a:rPr lang="en-AU" sz="7453" dirty="0"/>
              <a:t>10 </a:t>
            </a:r>
            <a:r>
              <a:rPr sz="7453" dirty="0"/>
              <a:t>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05952" y="1631698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>
                <a:solidFill>
                  <a:srgbClr val="0432FF"/>
                </a:solidFill>
              </a:rPr>
              <a:t>20</a:t>
            </a:r>
            <a:endParaRPr lang="en-AU" sz="7200" dirty="0">
              <a:solidFill>
                <a:srgbClr val="0432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5952" y="2759989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>
                <a:solidFill>
                  <a:srgbClr val="0432FF"/>
                </a:solidFill>
              </a:rPr>
              <a:t>20</a:t>
            </a:r>
            <a:endParaRPr lang="en-AU" sz="72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1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animBg="1"/>
      <p:bldP spid="7" grpId="0" animBg="1"/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9959491" y="6510287"/>
            <a:ext cx="587148" cy="26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5"/>
              <a:t>revision</a:t>
            </a:r>
          </a:p>
        </p:txBody>
      </p:sp>
      <p:sp>
        <p:nvSpPr>
          <p:cNvPr id="614" name="Shape 614"/>
          <p:cNvSpPr/>
          <p:nvPr/>
        </p:nvSpPr>
        <p:spPr>
          <a:xfrm>
            <a:off x="4386527" y="161297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2 </a:t>
            </a:r>
            <a:r>
              <a:rPr sz="7453" dirty="0"/>
              <a:t>x 2 = </a:t>
            </a:r>
          </a:p>
        </p:txBody>
      </p:sp>
      <p:sp>
        <p:nvSpPr>
          <p:cNvPr id="6" name="Shape 421"/>
          <p:cNvSpPr/>
          <p:nvPr/>
        </p:nvSpPr>
        <p:spPr>
          <a:xfrm>
            <a:off x="3012593" y="248323"/>
            <a:ext cx="620183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6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4800" dirty="0"/>
              <a:t>2 x Table</a:t>
            </a:r>
            <a:r>
              <a:rPr lang="en-AU" sz="4800" dirty="0"/>
              <a:t> Switchers</a:t>
            </a:r>
            <a:r>
              <a:rPr sz="4800" dirty="0"/>
              <a:t> </a:t>
            </a:r>
          </a:p>
        </p:txBody>
      </p:sp>
      <p:sp>
        <p:nvSpPr>
          <p:cNvPr id="7" name="Shape 614"/>
          <p:cNvSpPr/>
          <p:nvPr/>
        </p:nvSpPr>
        <p:spPr>
          <a:xfrm>
            <a:off x="4386527" y="273473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2</a:t>
            </a:r>
            <a:r>
              <a:rPr sz="7453" dirty="0"/>
              <a:t> x </a:t>
            </a:r>
            <a:r>
              <a:rPr lang="en-AU" sz="7453" dirty="0"/>
              <a:t>2 </a:t>
            </a:r>
            <a:r>
              <a:rPr sz="7453" dirty="0"/>
              <a:t>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05951" y="1631698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5951" y="2759989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71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animBg="1"/>
      <p:bldP spid="7" grpId="0" animBg="1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9959491" y="6510287"/>
            <a:ext cx="587148" cy="26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5"/>
              <a:t>revision</a:t>
            </a:r>
          </a:p>
        </p:txBody>
      </p:sp>
      <p:sp>
        <p:nvSpPr>
          <p:cNvPr id="614" name="Shape 614"/>
          <p:cNvSpPr/>
          <p:nvPr/>
        </p:nvSpPr>
        <p:spPr>
          <a:xfrm>
            <a:off x="4386527" y="161297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7 </a:t>
            </a:r>
            <a:r>
              <a:rPr sz="7453" dirty="0"/>
              <a:t>x 2 = </a:t>
            </a:r>
          </a:p>
        </p:txBody>
      </p:sp>
      <p:sp>
        <p:nvSpPr>
          <p:cNvPr id="6" name="Shape 421"/>
          <p:cNvSpPr/>
          <p:nvPr/>
        </p:nvSpPr>
        <p:spPr>
          <a:xfrm>
            <a:off x="3012593" y="248323"/>
            <a:ext cx="620183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6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4800" dirty="0"/>
              <a:t>2 x Table</a:t>
            </a:r>
            <a:r>
              <a:rPr lang="en-AU" sz="4800" dirty="0"/>
              <a:t> Switchers</a:t>
            </a:r>
            <a:r>
              <a:rPr sz="4800" dirty="0"/>
              <a:t> </a:t>
            </a:r>
          </a:p>
        </p:txBody>
      </p:sp>
      <p:sp>
        <p:nvSpPr>
          <p:cNvPr id="7" name="Shape 614"/>
          <p:cNvSpPr/>
          <p:nvPr/>
        </p:nvSpPr>
        <p:spPr>
          <a:xfrm>
            <a:off x="4386527" y="273473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2</a:t>
            </a:r>
            <a:r>
              <a:rPr sz="7453" dirty="0"/>
              <a:t> x </a:t>
            </a:r>
            <a:r>
              <a:rPr lang="en-AU" sz="7453" dirty="0"/>
              <a:t>7 </a:t>
            </a:r>
            <a:r>
              <a:rPr sz="7453" dirty="0"/>
              <a:t>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05952" y="1631698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5952" y="2759989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2806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animBg="1"/>
      <p:bldP spid="7" grpId="0" animBg="1"/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9959491" y="6510287"/>
            <a:ext cx="587148" cy="26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5"/>
              <a:t>revision</a:t>
            </a:r>
          </a:p>
        </p:txBody>
      </p:sp>
      <p:sp>
        <p:nvSpPr>
          <p:cNvPr id="614" name="Shape 614"/>
          <p:cNvSpPr/>
          <p:nvPr/>
        </p:nvSpPr>
        <p:spPr>
          <a:xfrm>
            <a:off x="4386527" y="161297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5 </a:t>
            </a:r>
            <a:r>
              <a:rPr sz="7453" dirty="0"/>
              <a:t>x 2 = </a:t>
            </a:r>
          </a:p>
        </p:txBody>
      </p:sp>
      <p:sp>
        <p:nvSpPr>
          <p:cNvPr id="6" name="Shape 421"/>
          <p:cNvSpPr/>
          <p:nvPr/>
        </p:nvSpPr>
        <p:spPr>
          <a:xfrm>
            <a:off x="3012593" y="248323"/>
            <a:ext cx="620183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6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4800" dirty="0"/>
              <a:t>2 x Table</a:t>
            </a:r>
            <a:r>
              <a:rPr lang="en-AU" sz="4800" dirty="0"/>
              <a:t> Switchers</a:t>
            </a:r>
            <a:r>
              <a:rPr sz="4800" dirty="0"/>
              <a:t> </a:t>
            </a:r>
          </a:p>
        </p:txBody>
      </p:sp>
      <p:sp>
        <p:nvSpPr>
          <p:cNvPr id="7" name="Shape 614"/>
          <p:cNvSpPr/>
          <p:nvPr/>
        </p:nvSpPr>
        <p:spPr>
          <a:xfrm>
            <a:off x="4386527" y="273473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2</a:t>
            </a:r>
            <a:r>
              <a:rPr sz="7453" dirty="0"/>
              <a:t> x </a:t>
            </a:r>
            <a:r>
              <a:rPr lang="en-AU" sz="7453" dirty="0"/>
              <a:t>5 </a:t>
            </a:r>
            <a:r>
              <a:rPr sz="7453" dirty="0"/>
              <a:t>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05952" y="1631698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5952" y="2759989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7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animBg="1"/>
      <p:bldP spid="7" grpId="0" animBg="1"/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429" y="327188"/>
            <a:ext cx="3683000" cy="6134100"/>
          </a:xfrm>
          <a:prstGeom prst="rect">
            <a:avLst/>
          </a:prstGeom>
        </p:spPr>
      </p:pic>
      <p:pic>
        <p:nvPicPr>
          <p:cNvPr id="29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84" y="773322"/>
            <a:ext cx="5411273" cy="543253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193"/>
          <p:cNvSpPr/>
          <p:nvPr/>
        </p:nvSpPr>
        <p:spPr>
          <a:xfrm>
            <a:off x="2045361" y="852355"/>
            <a:ext cx="546665" cy="540525"/>
          </a:xfrm>
          <a:prstGeom prst="rect">
            <a:avLst/>
          </a:prstGeom>
          <a:blipFill>
            <a:blip r:embed="rId4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1" name="Shape 194"/>
          <p:cNvSpPr/>
          <p:nvPr/>
        </p:nvSpPr>
        <p:spPr>
          <a:xfrm>
            <a:off x="3075252" y="852355"/>
            <a:ext cx="546665" cy="540525"/>
          </a:xfrm>
          <a:prstGeom prst="rect">
            <a:avLst/>
          </a:prstGeom>
          <a:blipFill>
            <a:blip r:embed="rId4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2" name="Shape 195"/>
          <p:cNvSpPr/>
          <p:nvPr/>
        </p:nvSpPr>
        <p:spPr>
          <a:xfrm>
            <a:off x="4105142" y="852355"/>
            <a:ext cx="546665" cy="540525"/>
          </a:xfrm>
          <a:prstGeom prst="rect">
            <a:avLst/>
          </a:prstGeom>
          <a:blipFill>
            <a:blip r:embed="rId4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3" name="Shape 196"/>
          <p:cNvSpPr/>
          <p:nvPr/>
        </p:nvSpPr>
        <p:spPr>
          <a:xfrm>
            <a:off x="5135033" y="852355"/>
            <a:ext cx="546665" cy="540525"/>
          </a:xfrm>
          <a:prstGeom prst="rect">
            <a:avLst/>
          </a:prstGeom>
          <a:blipFill>
            <a:blip r:embed="rId4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4" name="Shape 197"/>
          <p:cNvSpPr/>
          <p:nvPr/>
        </p:nvSpPr>
        <p:spPr>
          <a:xfrm>
            <a:off x="6164924" y="852355"/>
            <a:ext cx="546665" cy="540525"/>
          </a:xfrm>
          <a:prstGeom prst="rect">
            <a:avLst/>
          </a:prstGeom>
          <a:blipFill>
            <a:blip r:embed="rId4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5" name="Shape 198"/>
          <p:cNvSpPr/>
          <p:nvPr/>
        </p:nvSpPr>
        <p:spPr>
          <a:xfrm>
            <a:off x="2045361" y="1394089"/>
            <a:ext cx="546665" cy="540526"/>
          </a:xfrm>
          <a:prstGeom prst="rect">
            <a:avLst/>
          </a:prstGeom>
          <a:blipFill>
            <a:blip r:embed="rId4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6" name="Shape 199"/>
          <p:cNvSpPr/>
          <p:nvPr/>
        </p:nvSpPr>
        <p:spPr>
          <a:xfrm>
            <a:off x="3075252" y="1394089"/>
            <a:ext cx="546665" cy="540526"/>
          </a:xfrm>
          <a:prstGeom prst="rect">
            <a:avLst/>
          </a:prstGeom>
          <a:blipFill>
            <a:blip r:embed="rId4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7" name="Shape 200"/>
          <p:cNvSpPr/>
          <p:nvPr/>
        </p:nvSpPr>
        <p:spPr>
          <a:xfrm>
            <a:off x="4105142" y="1394089"/>
            <a:ext cx="546665" cy="540526"/>
          </a:xfrm>
          <a:prstGeom prst="rect">
            <a:avLst/>
          </a:prstGeom>
          <a:blipFill>
            <a:blip r:embed="rId4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8" name="Shape 201"/>
          <p:cNvSpPr/>
          <p:nvPr/>
        </p:nvSpPr>
        <p:spPr>
          <a:xfrm>
            <a:off x="5135033" y="1394089"/>
            <a:ext cx="546665" cy="540526"/>
          </a:xfrm>
          <a:prstGeom prst="rect">
            <a:avLst/>
          </a:prstGeom>
          <a:blipFill>
            <a:blip r:embed="rId4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9" name="Shape 202"/>
          <p:cNvSpPr/>
          <p:nvPr/>
        </p:nvSpPr>
        <p:spPr>
          <a:xfrm>
            <a:off x="6164924" y="1394089"/>
            <a:ext cx="546665" cy="540526"/>
          </a:xfrm>
          <a:prstGeom prst="rect">
            <a:avLst/>
          </a:prstGeom>
          <a:blipFill>
            <a:blip r:embed="rId4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0" name="Shape 229"/>
          <p:cNvSpPr/>
          <p:nvPr/>
        </p:nvSpPr>
        <p:spPr>
          <a:xfrm>
            <a:off x="2032397" y="1922726"/>
            <a:ext cx="546665" cy="540526"/>
          </a:xfrm>
          <a:prstGeom prst="rect">
            <a:avLst/>
          </a:prstGeom>
          <a:blipFill>
            <a:blip r:embed="rId4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1" name="Shape 230"/>
          <p:cNvSpPr/>
          <p:nvPr/>
        </p:nvSpPr>
        <p:spPr>
          <a:xfrm>
            <a:off x="3075252" y="1922726"/>
            <a:ext cx="546665" cy="540526"/>
          </a:xfrm>
          <a:prstGeom prst="rect">
            <a:avLst/>
          </a:prstGeom>
          <a:blipFill>
            <a:blip r:embed="rId4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1060278042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dvAuto="0"/>
      <p:bldP spid="31" grpId="0" animBg="1" advAuto="0"/>
      <p:bldP spid="32" grpId="0" animBg="1" advAuto="0"/>
      <p:bldP spid="33" grpId="0" animBg="1" advAuto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674595" y="188449"/>
            <a:ext cx="6870472" cy="1024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1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AU" sz="3095" dirty="0"/>
              <a:t>Which of these balloons is a multiple</a:t>
            </a:r>
          </a:p>
          <a:p>
            <a:r>
              <a:rPr lang="en-AU" sz="3095" dirty="0"/>
              <a:t>Of 2 (part of the 2 times tables)? </a:t>
            </a:r>
            <a:endParaRPr sz="3095" dirty="0"/>
          </a:p>
        </p:txBody>
      </p:sp>
      <p:pic>
        <p:nvPicPr>
          <p:cNvPr id="122884" name="Picture 4" descr="https://img.clipartfest.com/c564637fc6e67f32ce19a4f367f749b9_deco-balloons-png-clipart-image-clipart-balloons-png_6196-22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398" y="1150622"/>
            <a:ext cx="8532385" cy="3037839"/>
          </a:xfrm>
          <a:prstGeom prst="rect">
            <a:avLst/>
          </a:prstGeom>
          <a:noFill/>
        </p:spPr>
      </p:pic>
      <p:pic>
        <p:nvPicPr>
          <p:cNvPr id="7" name="Picture 4" descr="https://img.clipartfest.com/c564637fc6e67f32ce19a4f367f749b9_deco-balloons-png-clipart-image-clipart-balloons-png_6196-22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768" y="3479630"/>
            <a:ext cx="8532385" cy="30378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94919" y="2011342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solidFill>
                  <a:srgbClr val="000000"/>
                </a:solidFill>
                <a:latin typeface="Comic Sans MS" pitchFamily="66" charset="0"/>
                <a:sym typeface="Helvetica Light"/>
              </a:rPr>
              <a:t>36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6090" y="2264496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38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4109" y="2112604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24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2126" y="1707558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18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9514" y="1910082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12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6902" y="3985937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12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3658" y="4289721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24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533" y="1707558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27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8883" y="4289721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28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1497" y="4036568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45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3478" y="4492244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63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06090" y="4644136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72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9334" y="4694766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81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83207" y="4390982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99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83207" y="2011342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9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69334" y="2365757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42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6396370"/>
            <a:ext cx="9144000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2531" dirty="0">
                <a:solidFill>
                  <a:srgbClr val="000000"/>
                </a:solidFill>
                <a:latin typeface="Comic Sans MS" pitchFamily="66" charset="0"/>
                <a:sym typeface="Helvetica Light"/>
              </a:rPr>
              <a:t>What are the number sentences that match the answers?</a:t>
            </a:r>
          </a:p>
        </p:txBody>
      </p:sp>
    </p:spTree>
    <p:extLst>
      <p:ext uri="{BB962C8B-B14F-4D97-AF65-F5344CB8AC3E}">
        <p14:creationId xmlns:p14="http://schemas.microsoft.com/office/powerpoint/2010/main" val="27374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/>
          <p:nvPr/>
        </p:nvSpPr>
        <p:spPr>
          <a:xfrm>
            <a:off x="2881313" y="988218"/>
            <a:ext cx="6647269" cy="46329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904" name="Shape 904"/>
          <p:cNvSpPr/>
          <p:nvPr/>
        </p:nvSpPr>
        <p:spPr>
          <a:xfrm>
            <a:off x="4300579" y="2200909"/>
            <a:ext cx="3808736" cy="140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344" dirty="0"/>
              <a:t>Calculations</a:t>
            </a:r>
          </a:p>
          <a:p>
            <a:pPr algn="ctr"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5" dirty="0"/>
              <a:t>Addition</a:t>
            </a:r>
          </a:p>
        </p:txBody>
      </p:sp>
    </p:spTree>
    <p:extLst>
      <p:ext uri="{BB962C8B-B14F-4D97-AF65-F5344CB8AC3E}">
        <p14:creationId xmlns:p14="http://schemas.microsoft.com/office/powerpoint/2010/main" val="990950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/>
          <p:nvPr/>
        </p:nvSpPr>
        <p:spPr>
          <a:xfrm>
            <a:off x="275885" y="128038"/>
            <a:ext cx="2039726" cy="840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100"/>
            </a:lvl1pPr>
          </a:lstStyle>
          <a:p>
            <a:r>
              <a:rPr sz="4992"/>
              <a:t>You do!</a:t>
            </a:r>
          </a:p>
        </p:txBody>
      </p:sp>
      <p:sp>
        <p:nvSpPr>
          <p:cNvPr id="789" name="Shape 789"/>
          <p:cNvSpPr/>
          <p:nvPr/>
        </p:nvSpPr>
        <p:spPr>
          <a:xfrm>
            <a:off x="6255665" y="2146166"/>
            <a:ext cx="4717135" cy="4227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5000"/>
            </a:pPr>
            <a:r>
              <a:rPr sz="5400" dirty="0"/>
              <a:t>435 </a:t>
            </a:r>
            <a:r>
              <a:rPr lang="mr-IN" sz="5400" dirty="0"/>
              <a:t>–</a:t>
            </a:r>
            <a:r>
              <a:rPr sz="5400" dirty="0"/>
              <a:t> 22</a:t>
            </a:r>
            <a:r>
              <a:rPr lang="en-AU" sz="5400" dirty="0"/>
              <a:t> = </a:t>
            </a:r>
            <a:endParaRPr sz="5400" dirty="0"/>
          </a:p>
          <a:p>
            <a:pPr algn="l">
              <a:defRPr sz="5000"/>
            </a:pPr>
            <a:endParaRPr sz="5400" dirty="0"/>
          </a:p>
          <a:p>
            <a:pPr algn="l">
              <a:defRPr sz="5000"/>
            </a:pPr>
            <a:r>
              <a:rPr sz="5400" dirty="0"/>
              <a:t>231 </a:t>
            </a:r>
            <a:r>
              <a:rPr lang="mr-IN" sz="5400" dirty="0"/>
              <a:t>–</a:t>
            </a:r>
            <a:r>
              <a:rPr sz="5400" dirty="0"/>
              <a:t> 31</a:t>
            </a:r>
            <a:r>
              <a:rPr lang="en-AU" sz="5400" dirty="0"/>
              <a:t> = </a:t>
            </a:r>
            <a:endParaRPr sz="5400" dirty="0"/>
          </a:p>
          <a:p>
            <a:pPr algn="l">
              <a:defRPr sz="5000"/>
            </a:pPr>
            <a:endParaRPr sz="5400" dirty="0"/>
          </a:p>
          <a:p>
            <a:pPr algn="l">
              <a:defRPr sz="5000"/>
            </a:pPr>
            <a:r>
              <a:rPr sz="5400" dirty="0"/>
              <a:t>657 </a:t>
            </a:r>
            <a:r>
              <a:rPr lang="mr-IN" sz="5400" dirty="0"/>
              <a:t>–</a:t>
            </a:r>
            <a:r>
              <a:rPr sz="5400" dirty="0"/>
              <a:t> 47</a:t>
            </a:r>
            <a:r>
              <a:rPr lang="en-AU" sz="5400" dirty="0"/>
              <a:t> = </a:t>
            </a:r>
            <a:endParaRPr sz="5400" dirty="0"/>
          </a:p>
        </p:txBody>
      </p:sp>
      <p:sp>
        <p:nvSpPr>
          <p:cNvPr id="790" name="Shape 790"/>
          <p:cNvSpPr/>
          <p:nvPr/>
        </p:nvSpPr>
        <p:spPr>
          <a:xfrm>
            <a:off x="744441" y="2010700"/>
            <a:ext cx="3455026" cy="4227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5000"/>
            </a:pPr>
            <a:r>
              <a:rPr sz="5400" dirty="0"/>
              <a:t>44 </a:t>
            </a:r>
            <a:r>
              <a:rPr lang="mr-IN" sz="5400" dirty="0"/>
              <a:t>–</a:t>
            </a:r>
            <a:r>
              <a:rPr sz="5400" dirty="0"/>
              <a:t> 16</a:t>
            </a:r>
            <a:r>
              <a:rPr lang="en-AU" sz="5400" dirty="0"/>
              <a:t> = </a:t>
            </a:r>
            <a:endParaRPr sz="5400" dirty="0"/>
          </a:p>
          <a:p>
            <a:pPr algn="l">
              <a:defRPr sz="5000"/>
            </a:pPr>
            <a:endParaRPr sz="5400" dirty="0"/>
          </a:p>
          <a:p>
            <a:pPr algn="l">
              <a:defRPr sz="5000"/>
            </a:pPr>
            <a:r>
              <a:rPr sz="5400" dirty="0"/>
              <a:t>54 </a:t>
            </a:r>
            <a:r>
              <a:rPr lang="mr-IN" sz="5400" dirty="0"/>
              <a:t>–</a:t>
            </a:r>
            <a:r>
              <a:rPr sz="5400" dirty="0"/>
              <a:t> 32</a:t>
            </a:r>
            <a:r>
              <a:rPr lang="en-AU" sz="5400" dirty="0"/>
              <a:t> = </a:t>
            </a:r>
            <a:endParaRPr sz="5400" dirty="0"/>
          </a:p>
          <a:p>
            <a:pPr algn="l">
              <a:defRPr sz="5000"/>
            </a:pPr>
            <a:endParaRPr sz="5400" dirty="0"/>
          </a:p>
          <a:p>
            <a:pPr algn="l">
              <a:defRPr sz="5000"/>
            </a:pPr>
            <a:r>
              <a:rPr sz="5400" dirty="0"/>
              <a:t>23 </a:t>
            </a:r>
            <a:r>
              <a:rPr lang="mr-IN" sz="5400" dirty="0"/>
              <a:t>–</a:t>
            </a:r>
            <a:r>
              <a:rPr sz="5400" dirty="0"/>
              <a:t> 19</a:t>
            </a:r>
            <a:r>
              <a:rPr lang="en-AU" sz="5400" dirty="0"/>
              <a:t> = 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16335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791489" y="914402"/>
            <a:ext cx="8554295" cy="5225143"/>
          </a:xfrm>
          <a:prstGeom prst="rect">
            <a:avLst/>
          </a:prstGeom>
          <a:solidFill>
            <a:srgbClr val="00B0F0">
              <a:alpha val="67000"/>
            </a:srgbClr>
          </a:solidFill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16101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21" name="Shape 121"/>
          <p:cNvSpPr/>
          <p:nvPr/>
        </p:nvSpPr>
        <p:spPr>
          <a:xfrm>
            <a:off x="2280406" y="1924706"/>
            <a:ext cx="7576459" cy="345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 sz="3600" b="1" dirty="0">
                <a:latin typeface="Arial" charset="0"/>
                <a:ea typeface="Arial" charset="0"/>
                <a:cs typeface="Arial" charset="0"/>
              </a:rPr>
              <a:t>WALT</a:t>
            </a:r>
            <a:r>
              <a:rPr sz="3600" dirty="0">
                <a:latin typeface="Arial" charset="0"/>
                <a:ea typeface="Arial" charset="0"/>
                <a:cs typeface="Arial" charset="0"/>
              </a:rPr>
              <a:t>: </a:t>
            </a:r>
            <a:endParaRPr lang="en-AU" sz="36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AU" sz="2800" dirty="0">
                <a:latin typeface="Arial" charset="0"/>
                <a:ea typeface="Arial" charset="0"/>
                <a:cs typeface="Arial" charset="0"/>
              </a:rPr>
              <a:t>Use large numbers in real life</a:t>
            </a: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endParaRPr lang="en-AU" sz="36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 lang="en-AU" sz="3600" b="1" dirty="0">
                <a:latin typeface="Arial" charset="0"/>
                <a:ea typeface="Arial" charset="0"/>
                <a:cs typeface="Arial" charset="0"/>
              </a:rPr>
              <a:t>WILF</a:t>
            </a:r>
            <a:r>
              <a:rPr lang="en-AU" sz="36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457200" lvl="0" indent="-457200">
              <a:buFont typeface="Arial" charset="0"/>
              <a:buChar char="•"/>
            </a:pP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Read and write 5 &amp; 6 digit numbers</a:t>
            </a:r>
          </a:p>
          <a:p>
            <a:pPr marL="457200" lvl="0" indent="-457200">
              <a:buFont typeface="Arial" charset="0"/>
              <a:buChar char="•"/>
            </a:pP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Understand what the numbers mean. </a:t>
            </a:r>
          </a:p>
          <a:p>
            <a:pPr marL="457200" indent="-457200">
              <a:buFont typeface="Arial" charset="0"/>
              <a:buChar char="•"/>
            </a:pP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Represent in standard and written form. </a:t>
            </a:r>
            <a:endParaRPr lang="en-AU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87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686731" y="244725"/>
            <a:ext cx="2736327" cy="645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3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727" b="1" u="sng" dirty="0"/>
              <a:t>Lets recap:</a:t>
            </a:r>
          </a:p>
        </p:txBody>
      </p:sp>
      <p:sp>
        <p:nvSpPr>
          <p:cNvPr id="381" name="Shape 381"/>
          <p:cNvSpPr/>
          <p:nvPr/>
        </p:nvSpPr>
        <p:spPr>
          <a:xfrm>
            <a:off x="686731" y="1531103"/>
            <a:ext cx="3465693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600"/>
              <a:t>Standard Form:</a:t>
            </a:r>
          </a:p>
        </p:txBody>
      </p:sp>
      <p:sp>
        <p:nvSpPr>
          <p:cNvPr id="382" name="Shape 382"/>
          <p:cNvSpPr/>
          <p:nvPr/>
        </p:nvSpPr>
        <p:spPr>
          <a:xfrm>
            <a:off x="4321785" y="1548099"/>
            <a:ext cx="1620636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600"/>
              <a:t>34 567</a:t>
            </a:r>
          </a:p>
        </p:txBody>
      </p:sp>
      <p:sp>
        <p:nvSpPr>
          <p:cNvPr id="383" name="Shape 383"/>
          <p:cNvSpPr/>
          <p:nvPr/>
        </p:nvSpPr>
        <p:spPr>
          <a:xfrm>
            <a:off x="686731" y="2793307"/>
            <a:ext cx="3212419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600"/>
              <a:t>Written Form:</a:t>
            </a:r>
          </a:p>
        </p:txBody>
      </p:sp>
      <p:sp>
        <p:nvSpPr>
          <p:cNvPr id="384" name="Shape 384"/>
          <p:cNvSpPr/>
          <p:nvPr/>
        </p:nvSpPr>
        <p:spPr>
          <a:xfrm>
            <a:off x="3899150" y="2762013"/>
            <a:ext cx="7819444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600" dirty="0"/>
              <a:t>thirty four thousand, five hundred and sixty seven</a:t>
            </a:r>
          </a:p>
        </p:txBody>
      </p:sp>
      <p:sp>
        <p:nvSpPr>
          <p:cNvPr id="385" name="Shape 385"/>
          <p:cNvSpPr/>
          <p:nvPr/>
        </p:nvSpPr>
        <p:spPr>
          <a:xfrm>
            <a:off x="723151" y="4464847"/>
            <a:ext cx="3531416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600"/>
              <a:t>Expanded Form:</a:t>
            </a:r>
          </a:p>
        </p:txBody>
      </p:sp>
      <p:sp>
        <p:nvSpPr>
          <p:cNvPr id="386" name="Shape 386"/>
          <p:cNvSpPr/>
          <p:nvPr/>
        </p:nvSpPr>
        <p:spPr>
          <a:xfrm>
            <a:off x="4317819" y="4464847"/>
            <a:ext cx="7281515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600"/>
              <a:t>30 000 + 4000 + 500 + 60 + 7</a:t>
            </a:r>
          </a:p>
        </p:txBody>
      </p:sp>
    </p:spTree>
    <p:extLst>
      <p:ext uri="{BB962C8B-B14F-4D97-AF65-F5344CB8AC3E}">
        <p14:creationId xmlns:p14="http://schemas.microsoft.com/office/powerpoint/2010/main" val="76850022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animBg="1" advAuto="0"/>
      <p:bldP spid="382" grpId="0" animBg="1" advAuto="0"/>
      <p:bldP spid="383" grpId="0" animBg="1" advAuto="0"/>
      <p:bldP spid="384" grpId="0" animBg="1" advAuto="0"/>
      <p:bldP spid="385" grpId="0" animBg="1" advAuto="0"/>
      <p:bldP spid="38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/>
          <p:nvPr/>
        </p:nvSpPr>
        <p:spPr>
          <a:xfrm>
            <a:off x="2881314" y="988219"/>
            <a:ext cx="6647269" cy="46329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795" name="Shape 795"/>
          <p:cNvSpPr/>
          <p:nvPr/>
        </p:nvSpPr>
        <p:spPr>
          <a:xfrm>
            <a:off x="3127991" y="2370244"/>
            <a:ext cx="6151476" cy="140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344" dirty="0"/>
              <a:t>Counting</a:t>
            </a:r>
          </a:p>
          <a:p>
            <a:pPr algn="ctr"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5" dirty="0"/>
              <a:t>Partitioning</a:t>
            </a:r>
            <a:endParaRPr sz="1547" dirty="0"/>
          </a:p>
        </p:txBody>
      </p:sp>
    </p:spTree>
    <p:extLst>
      <p:ext uri="{BB962C8B-B14F-4D97-AF65-F5344CB8AC3E}">
        <p14:creationId xmlns:p14="http://schemas.microsoft.com/office/powerpoint/2010/main" val="191830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10981734" y="166332"/>
            <a:ext cx="121026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>
                <a:latin typeface="Comic Sans MS" charset="0"/>
                <a:ea typeface="Comic Sans MS" charset="0"/>
                <a:cs typeface="Comic Sans MS" charset="0"/>
              </a:rPr>
              <a:t>I/we do</a:t>
            </a:r>
          </a:p>
        </p:txBody>
      </p:sp>
      <p:graphicFrame>
        <p:nvGraphicFramePr>
          <p:cNvPr id="243" name="Table 243"/>
          <p:cNvGraphicFramePr/>
          <p:nvPr/>
        </p:nvGraphicFramePr>
        <p:xfrm>
          <a:off x="685801" y="754673"/>
          <a:ext cx="11284530" cy="5895512"/>
        </p:xfrm>
        <a:graphic>
          <a:graphicData uri="http://schemas.openxmlformats.org/drawingml/2006/table">
            <a:tbl>
              <a:tblPr/>
              <a:tblGrid>
                <a:gridCol w="2473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3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8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0672"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Standard Form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Written form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Expanded Form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/>
                      <a:r>
                        <a:rPr sz="32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12657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0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4735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forty five thousand, three hundred and sixty one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/>
                      <a:r>
                        <a:rPr sz="32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341 36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0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70 000 + 1000 + 900 + 20 + 8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50 000 + 6000 + 300 + 30 + 2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thirty seven thousand, two hundred and eight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0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6285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10981734" y="166332"/>
            <a:ext cx="1024319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AU" sz="2400" dirty="0">
                <a:latin typeface="Comic Sans MS" charset="0"/>
                <a:ea typeface="Comic Sans MS" charset="0"/>
                <a:cs typeface="Comic Sans MS" charset="0"/>
              </a:rPr>
              <a:t>You do</a:t>
            </a:r>
            <a:endParaRPr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243" name="Table 243"/>
          <p:cNvGraphicFramePr/>
          <p:nvPr/>
        </p:nvGraphicFramePr>
        <p:xfrm>
          <a:off x="449317" y="607799"/>
          <a:ext cx="11284530" cy="5895512"/>
        </p:xfrm>
        <a:graphic>
          <a:graphicData uri="http://schemas.openxmlformats.org/drawingml/2006/table">
            <a:tbl>
              <a:tblPr/>
              <a:tblGrid>
                <a:gridCol w="2473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3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8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0672"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Standard Form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Written form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B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Expanded Form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B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/>
                      <a:r>
                        <a:rPr sz="32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34124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8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4735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twenty three thousand, two hundred and eleven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/>
                      <a:r>
                        <a:rPr sz="32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76213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90 000 + 3000 + 500 + 10 + 3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40 000 + 6000 + 500 + 80 + 0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ten thousand and eight seven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0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6821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/>
        </p:nvSpPr>
        <p:spPr>
          <a:xfrm>
            <a:off x="2086194" y="559346"/>
            <a:ext cx="8545609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375" dirty="0"/>
              <a:t>What is the</a:t>
            </a:r>
            <a:r>
              <a:rPr lang="en-AU" sz="3375" dirty="0"/>
              <a:t> value of the</a:t>
            </a:r>
            <a:r>
              <a:rPr sz="3375" dirty="0"/>
              <a:t> underlined digit?</a:t>
            </a:r>
          </a:p>
        </p:txBody>
      </p:sp>
      <p:sp>
        <p:nvSpPr>
          <p:cNvPr id="409" name="Shape 409"/>
          <p:cNvSpPr/>
          <p:nvPr/>
        </p:nvSpPr>
        <p:spPr>
          <a:xfrm>
            <a:off x="2539871" y="1523759"/>
            <a:ext cx="1654300" cy="66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55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867"/>
              <a:t>43 </a:t>
            </a:r>
            <a:r>
              <a:rPr sz="3867" u="sng"/>
              <a:t>5</a:t>
            </a:r>
            <a:r>
              <a:rPr sz="3867"/>
              <a:t>17</a:t>
            </a:r>
          </a:p>
        </p:txBody>
      </p:sp>
      <p:sp>
        <p:nvSpPr>
          <p:cNvPr id="410" name="Shape 410"/>
          <p:cNvSpPr/>
          <p:nvPr/>
        </p:nvSpPr>
        <p:spPr>
          <a:xfrm>
            <a:off x="2500541" y="2345289"/>
            <a:ext cx="1734450" cy="66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55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867"/>
              <a:t>89 09</a:t>
            </a:r>
            <a:r>
              <a:rPr sz="3867" u="sng"/>
              <a:t>8</a:t>
            </a:r>
          </a:p>
        </p:txBody>
      </p:sp>
      <p:sp>
        <p:nvSpPr>
          <p:cNvPr id="411" name="Shape 411"/>
          <p:cNvSpPr/>
          <p:nvPr/>
        </p:nvSpPr>
        <p:spPr>
          <a:xfrm>
            <a:off x="2539871" y="3166820"/>
            <a:ext cx="1654300" cy="66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55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867"/>
              <a:t>1</a:t>
            </a:r>
            <a:r>
              <a:rPr sz="3867" u="sng"/>
              <a:t>6</a:t>
            </a:r>
            <a:r>
              <a:rPr sz="3867"/>
              <a:t> 678</a:t>
            </a:r>
          </a:p>
        </p:txBody>
      </p:sp>
      <p:sp>
        <p:nvSpPr>
          <p:cNvPr id="412" name="Shape 412"/>
          <p:cNvSpPr/>
          <p:nvPr/>
        </p:nvSpPr>
        <p:spPr>
          <a:xfrm>
            <a:off x="2579199" y="3988352"/>
            <a:ext cx="1574150" cy="66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55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867"/>
              <a:t>18 8</a:t>
            </a:r>
            <a:r>
              <a:rPr sz="3867" u="sng"/>
              <a:t>9</a:t>
            </a:r>
            <a:r>
              <a:rPr sz="3867"/>
              <a:t>1</a:t>
            </a:r>
          </a:p>
        </p:txBody>
      </p:sp>
      <p:sp>
        <p:nvSpPr>
          <p:cNvPr id="413" name="Shape 413"/>
          <p:cNvSpPr/>
          <p:nvPr/>
        </p:nvSpPr>
        <p:spPr>
          <a:xfrm>
            <a:off x="2500541" y="4809884"/>
            <a:ext cx="1734450" cy="66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55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867" u="sng"/>
              <a:t>7</a:t>
            </a:r>
            <a:r>
              <a:rPr sz="3867"/>
              <a:t>8 927</a:t>
            </a:r>
          </a:p>
        </p:txBody>
      </p:sp>
      <p:sp>
        <p:nvSpPr>
          <p:cNvPr id="414" name="Shape 414"/>
          <p:cNvSpPr/>
          <p:nvPr/>
        </p:nvSpPr>
        <p:spPr>
          <a:xfrm>
            <a:off x="2579199" y="5631415"/>
            <a:ext cx="1574150" cy="66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55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867"/>
              <a:t>12 2</a:t>
            </a:r>
            <a:r>
              <a:rPr sz="3867" u="sng"/>
              <a:t>1</a:t>
            </a:r>
            <a:r>
              <a:rPr sz="3867"/>
              <a:t>6</a:t>
            </a:r>
          </a:p>
        </p:txBody>
      </p:sp>
      <p:sp>
        <p:nvSpPr>
          <p:cNvPr id="415" name="Shape 415"/>
          <p:cNvSpPr/>
          <p:nvPr/>
        </p:nvSpPr>
        <p:spPr>
          <a:xfrm>
            <a:off x="4524376" y="1857375"/>
            <a:ext cx="1647293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16" name="Shape 416"/>
          <p:cNvSpPr/>
          <p:nvPr/>
        </p:nvSpPr>
        <p:spPr>
          <a:xfrm>
            <a:off x="6508882" y="1523759"/>
            <a:ext cx="981039" cy="66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867"/>
              <a:t>500</a:t>
            </a:r>
          </a:p>
        </p:txBody>
      </p:sp>
      <p:sp>
        <p:nvSpPr>
          <p:cNvPr id="417" name="Shape 417"/>
          <p:cNvSpPr/>
          <p:nvPr/>
        </p:nvSpPr>
        <p:spPr>
          <a:xfrm>
            <a:off x="4524376" y="2678907"/>
            <a:ext cx="1647293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18" name="Shape 418"/>
          <p:cNvSpPr/>
          <p:nvPr/>
        </p:nvSpPr>
        <p:spPr>
          <a:xfrm>
            <a:off x="4524376" y="3500439"/>
            <a:ext cx="1647293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19" name="Shape 419"/>
          <p:cNvSpPr/>
          <p:nvPr/>
        </p:nvSpPr>
        <p:spPr>
          <a:xfrm>
            <a:off x="4524376" y="4321969"/>
            <a:ext cx="1647293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20" name="Shape 420"/>
          <p:cNvSpPr/>
          <p:nvPr/>
        </p:nvSpPr>
        <p:spPr>
          <a:xfrm>
            <a:off x="4524376" y="5143500"/>
            <a:ext cx="1647293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21" name="Shape 421"/>
          <p:cNvSpPr/>
          <p:nvPr/>
        </p:nvSpPr>
        <p:spPr>
          <a:xfrm>
            <a:off x="4524376" y="5994501"/>
            <a:ext cx="16472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22" name="Shape 422"/>
          <p:cNvSpPr/>
          <p:nvPr/>
        </p:nvSpPr>
        <p:spPr>
          <a:xfrm>
            <a:off x="6469551" y="2345289"/>
            <a:ext cx="375104" cy="66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867"/>
              <a:t>8</a:t>
            </a:r>
          </a:p>
        </p:txBody>
      </p:sp>
      <p:sp>
        <p:nvSpPr>
          <p:cNvPr id="423" name="Shape 423"/>
          <p:cNvSpPr/>
          <p:nvPr/>
        </p:nvSpPr>
        <p:spPr>
          <a:xfrm>
            <a:off x="6359000" y="3166820"/>
            <a:ext cx="1284006" cy="66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867"/>
              <a:t>6000</a:t>
            </a:r>
          </a:p>
        </p:txBody>
      </p:sp>
      <p:sp>
        <p:nvSpPr>
          <p:cNvPr id="424" name="Shape 424"/>
          <p:cNvSpPr/>
          <p:nvPr/>
        </p:nvSpPr>
        <p:spPr>
          <a:xfrm>
            <a:off x="6508880" y="3988352"/>
            <a:ext cx="678071" cy="66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867"/>
              <a:t>90</a:t>
            </a:r>
          </a:p>
        </p:txBody>
      </p:sp>
      <p:sp>
        <p:nvSpPr>
          <p:cNvPr id="425" name="Shape 425"/>
          <p:cNvSpPr/>
          <p:nvPr/>
        </p:nvSpPr>
        <p:spPr>
          <a:xfrm>
            <a:off x="6469553" y="4809884"/>
            <a:ext cx="1734450" cy="66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867"/>
              <a:t>70 000</a:t>
            </a:r>
          </a:p>
        </p:txBody>
      </p:sp>
      <p:sp>
        <p:nvSpPr>
          <p:cNvPr id="426" name="Shape 426"/>
          <p:cNvSpPr/>
          <p:nvPr/>
        </p:nvSpPr>
        <p:spPr>
          <a:xfrm>
            <a:off x="6548210" y="5631415"/>
            <a:ext cx="597921" cy="66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867"/>
              <a:t>10</a:t>
            </a:r>
          </a:p>
        </p:txBody>
      </p:sp>
      <p:sp>
        <p:nvSpPr>
          <p:cNvPr id="427" name="Shape 427"/>
          <p:cNvSpPr/>
          <p:nvPr/>
        </p:nvSpPr>
        <p:spPr>
          <a:xfrm>
            <a:off x="9529234" y="152351"/>
            <a:ext cx="520785" cy="26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5"/>
              <a:t>you do</a:t>
            </a:r>
          </a:p>
        </p:txBody>
      </p:sp>
    </p:spTree>
    <p:extLst>
      <p:ext uri="{BB962C8B-B14F-4D97-AF65-F5344CB8AC3E}">
        <p14:creationId xmlns:p14="http://schemas.microsoft.com/office/powerpoint/2010/main" val="25357600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 animBg="1" advAuto="0"/>
      <p:bldP spid="422" grpId="0" animBg="1" advAuto="0"/>
      <p:bldP spid="423" grpId="0" animBg="1" advAuto="0"/>
      <p:bldP spid="424" grpId="0" animBg="1" advAuto="0"/>
      <p:bldP spid="425" grpId="0" animBg="1" advAuto="0"/>
      <p:bldP spid="42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/>
          <p:nvPr/>
        </p:nvSpPr>
        <p:spPr>
          <a:xfrm>
            <a:off x="2670717" y="329794"/>
            <a:ext cx="1457130" cy="116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100"/>
            </a:lvl1pPr>
          </a:lstStyle>
          <a:p>
            <a:r>
              <a:rPr sz="7101"/>
              <a:t>307</a:t>
            </a:r>
          </a:p>
        </p:txBody>
      </p:sp>
      <p:sp>
        <p:nvSpPr>
          <p:cNvPr id="799" name="Shape 799"/>
          <p:cNvSpPr/>
          <p:nvPr/>
        </p:nvSpPr>
        <p:spPr>
          <a:xfrm flipV="1">
            <a:off x="2422899" y="1418245"/>
            <a:ext cx="526239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00" name="Shape 800"/>
          <p:cNvSpPr/>
          <p:nvPr/>
        </p:nvSpPr>
        <p:spPr>
          <a:xfrm flipH="1" flipV="1">
            <a:off x="3991724" y="1412222"/>
            <a:ext cx="526253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01" name="Shape 801"/>
          <p:cNvSpPr/>
          <p:nvPr/>
        </p:nvSpPr>
        <p:spPr>
          <a:xfrm>
            <a:off x="1807728" y="2286587"/>
            <a:ext cx="961803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300</a:t>
            </a:r>
          </a:p>
        </p:txBody>
      </p:sp>
      <p:sp>
        <p:nvSpPr>
          <p:cNvPr id="802" name="Shape 802"/>
          <p:cNvSpPr/>
          <p:nvPr/>
        </p:nvSpPr>
        <p:spPr>
          <a:xfrm>
            <a:off x="4372974" y="2286587"/>
            <a:ext cx="368692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7</a:t>
            </a:r>
          </a:p>
        </p:txBody>
      </p:sp>
      <p:sp>
        <p:nvSpPr>
          <p:cNvPr id="803" name="Shape 803"/>
          <p:cNvSpPr/>
          <p:nvPr/>
        </p:nvSpPr>
        <p:spPr>
          <a:xfrm>
            <a:off x="1961218" y="3386882"/>
            <a:ext cx="1960473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3656"/>
              <a:t>300+0+7=</a:t>
            </a:r>
          </a:p>
        </p:txBody>
      </p:sp>
      <p:sp>
        <p:nvSpPr>
          <p:cNvPr id="804" name="Shape 804"/>
          <p:cNvSpPr/>
          <p:nvPr/>
        </p:nvSpPr>
        <p:spPr>
          <a:xfrm>
            <a:off x="4019456" y="3370162"/>
            <a:ext cx="783869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3656"/>
              <a:t>307</a:t>
            </a:r>
          </a:p>
        </p:txBody>
      </p:sp>
      <p:sp>
        <p:nvSpPr>
          <p:cNvPr id="805" name="Shape 805"/>
          <p:cNvSpPr/>
          <p:nvPr/>
        </p:nvSpPr>
        <p:spPr>
          <a:xfrm>
            <a:off x="8725117" y="2222010"/>
            <a:ext cx="1918795" cy="116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100"/>
            </a:lvl1pPr>
          </a:lstStyle>
          <a:p>
            <a:r>
              <a:rPr sz="7101"/>
              <a:t>9834</a:t>
            </a:r>
          </a:p>
        </p:txBody>
      </p:sp>
      <p:sp>
        <p:nvSpPr>
          <p:cNvPr id="806" name="Shape 806"/>
          <p:cNvSpPr/>
          <p:nvPr/>
        </p:nvSpPr>
        <p:spPr>
          <a:xfrm flipV="1">
            <a:off x="8439484" y="3203235"/>
            <a:ext cx="520285" cy="75749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07" name="Shape 807"/>
          <p:cNvSpPr/>
          <p:nvPr/>
        </p:nvSpPr>
        <p:spPr>
          <a:xfrm flipH="1" flipV="1">
            <a:off x="10540496" y="3209258"/>
            <a:ext cx="478489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08" name="Shape 808"/>
          <p:cNvSpPr/>
          <p:nvPr/>
        </p:nvSpPr>
        <p:spPr>
          <a:xfrm>
            <a:off x="7274917" y="3845428"/>
            <a:ext cx="1258358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9000</a:t>
            </a:r>
          </a:p>
        </p:txBody>
      </p:sp>
      <p:sp>
        <p:nvSpPr>
          <p:cNvPr id="809" name="Shape 809"/>
          <p:cNvSpPr/>
          <p:nvPr/>
        </p:nvSpPr>
        <p:spPr>
          <a:xfrm>
            <a:off x="10906122" y="4077600"/>
            <a:ext cx="368692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4</a:t>
            </a:r>
          </a:p>
        </p:txBody>
      </p:sp>
      <p:sp>
        <p:nvSpPr>
          <p:cNvPr id="810" name="Shape 810"/>
          <p:cNvSpPr/>
          <p:nvPr/>
        </p:nvSpPr>
        <p:spPr>
          <a:xfrm>
            <a:off x="6696218" y="5846751"/>
            <a:ext cx="3486532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3656"/>
              <a:t>9000+800+30+4 =</a:t>
            </a:r>
          </a:p>
        </p:txBody>
      </p:sp>
      <p:sp>
        <p:nvSpPr>
          <p:cNvPr id="811" name="Shape 811"/>
          <p:cNvSpPr/>
          <p:nvPr/>
        </p:nvSpPr>
        <p:spPr>
          <a:xfrm>
            <a:off x="10307789" y="5785497"/>
            <a:ext cx="1021113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3656"/>
              <a:t>9834</a:t>
            </a:r>
          </a:p>
        </p:txBody>
      </p:sp>
      <p:sp>
        <p:nvSpPr>
          <p:cNvPr id="812" name="Shape 812"/>
          <p:cNvSpPr/>
          <p:nvPr/>
        </p:nvSpPr>
        <p:spPr>
          <a:xfrm flipV="1">
            <a:off x="10089681" y="3212154"/>
            <a:ext cx="1" cy="101798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13" name="Shape 813"/>
          <p:cNvSpPr/>
          <p:nvPr/>
        </p:nvSpPr>
        <p:spPr>
          <a:xfrm>
            <a:off x="9726778" y="4190710"/>
            <a:ext cx="665247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30</a:t>
            </a:r>
          </a:p>
        </p:txBody>
      </p:sp>
      <p:sp>
        <p:nvSpPr>
          <p:cNvPr id="814" name="Shape 814"/>
          <p:cNvSpPr/>
          <p:nvPr/>
        </p:nvSpPr>
        <p:spPr>
          <a:xfrm flipV="1">
            <a:off x="3505069" y="1421141"/>
            <a:ext cx="1" cy="101798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15" name="Shape 815"/>
          <p:cNvSpPr/>
          <p:nvPr/>
        </p:nvSpPr>
        <p:spPr>
          <a:xfrm>
            <a:off x="3303526" y="2399696"/>
            <a:ext cx="368692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0</a:t>
            </a:r>
          </a:p>
        </p:txBody>
      </p:sp>
      <p:sp>
        <p:nvSpPr>
          <p:cNvPr id="816" name="Shape 816"/>
          <p:cNvSpPr/>
          <p:nvPr/>
        </p:nvSpPr>
        <p:spPr>
          <a:xfrm flipV="1">
            <a:off x="9057534" y="3274676"/>
            <a:ext cx="385751" cy="147383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17" name="Shape 817"/>
          <p:cNvSpPr/>
          <p:nvPr/>
        </p:nvSpPr>
        <p:spPr>
          <a:xfrm>
            <a:off x="8501886" y="4674656"/>
            <a:ext cx="961803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704292598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" grpId="0" animBg="1" advAuto="0"/>
      <p:bldP spid="800" grpId="0" animBg="1" advAuto="0"/>
      <p:bldP spid="801" grpId="0" animBg="1" advAuto="0"/>
      <p:bldP spid="802" grpId="0" animBg="1" advAuto="0"/>
      <p:bldP spid="803" grpId="0" animBg="1" advAuto="0"/>
      <p:bldP spid="804" grpId="0" animBg="1" advAuto="0"/>
      <p:bldP spid="805" grpId="0" animBg="1" advAuto="0"/>
      <p:bldP spid="806" grpId="0" animBg="1" advAuto="0"/>
      <p:bldP spid="807" grpId="0" animBg="1" advAuto="0"/>
      <p:bldP spid="808" grpId="0" animBg="1" advAuto="0"/>
      <p:bldP spid="809" grpId="0" animBg="1" advAuto="0"/>
      <p:bldP spid="810" grpId="0" animBg="1" advAuto="0"/>
      <p:bldP spid="811" grpId="0" animBg="1" advAuto="0"/>
      <p:bldP spid="812" grpId="0" animBg="1" advAuto="0"/>
      <p:bldP spid="813" grpId="0" animBg="1" advAuto="0"/>
      <p:bldP spid="814" grpId="0" animBg="1" advAuto="0"/>
      <p:bldP spid="815" grpId="0" animBg="1" advAuto="0"/>
      <p:bldP spid="816" grpId="0" animBg="1" advAuto="0"/>
      <p:bldP spid="81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/>
          <p:nvPr/>
        </p:nvSpPr>
        <p:spPr>
          <a:xfrm>
            <a:off x="2670717" y="329794"/>
            <a:ext cx="1457130" cy="116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100"/>
            </a:lvl1pPr>
          </a:lstStyle>
          <a:p>
            <a:r>
              <a:rPr lang="en-AU" sz="7101" dirty="0"/>
              <a:t>985</a:t>
            </a:r>
            <a:endParaRPr sz="7101" dirty="0"/>
          </a:p>
        </p:txBody>
      </p:sp>
      <p:sp>
        <p:nvSpPr>
          <p:cNvPr id="799" name="Shape 799"/>
          <p:cNvSpPr/>
          <p:nvPr/>
        </p:nvSpPr>
        <p:spPr>
          <a:xfrm flipV="1">
            <a:off x="2422899" y="1418245"/>
            <a:ext cx="526239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00" name="Shape 800"/>
          <p:cNvSpPr/>
          <p:nvPr/>
        </p:nvSpPr>
        <p:spPr>
          <a:xfrm flipH="1" flipV="1">
            <a:off x="3991724" y="1412222"/>
            <a:ext cx="526253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01" name="Shape 801"/>
          <p:cNvSpPr/>
          <p:nvPr/>
        </p:nvSpPr>
        <p:spPr>
          <a:xfrm>
            <a:off x="1807728" y="2286587"/>
            <a:ext cx="961803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lang="en-AU" sz="4571" dirty="0"/>
              <a:t>900</a:t>
            </a:r>
            <a:endParaRPr sz="4571" dirty="0"/>
          </a:p>
        </p:txBody>
      </p:sp>
      <p:sp>
        <p:nvSpPr>
          <p:cNvPr id="802" name="Shape 802"/>
          <p:cNvSpPr/>
          <p:nvPr/>
        </p:nvSpPr>
        <p:spPr>
          <a:xfrm>
            <a:off x="4372974" y="2286587"/>
            <a:ext cx="368692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lang="en-AU" sz="4571" dirty="0"/>
              <a:t>5</a:t>
            </a:r>
            <a:endParaRPr sz="4571" dirty="0"/>
          </a:p>
        </p:txBody>
      </p:sp>
      <p:sp>
        <p:nvSpPr>
          <p:cNvPr id="803" name="Shape 803"/>
          <p:cNvSpPr/>
          <p:nvPr/>
        </p:nvSpPr>
        <p:spPr>
          <a:xfrm>
            <a:off x="1231382" y="3370162"/>
            <a:ext cx="2832507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lang="en-AU" sz="3656"/>
              <a:t>900 + 80 + 5 = </a:t>
            </a:r>
            <a:endParaRPr sz="3656" dirty="0"/>
          </a:p>
        </p:txBody>
      </p:sp>
      <p:sp>
        <p:nvSpPr>
          <p:cNvPr id="804" name="Shape 804"/>
          <p:cNvSpPr/>
          <p:nvPr/>
        </p:nvSpPr>
        <p:spPr>
          <a:xfrm>
            <a:off x="4019456" y="3370162"/>
            <a:ext cx="783869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lang="en-AU" sz="3656" dirty="0"/>
              <a:t>985</a:t>
            </a:r>
            <a:endParaRPr sz="3656" dirty="0"/>
          </a:p>
        </p:txBody>
      </p:sp>
      <p:sp>
        <p:nvSpPr>
          <p:cNvPr id="805" name="Shape 805"/>
          <p:cNvSpPr/>
          <p:nvPr/>
        </p:nvSpPr>
        <p:spPr>
          <a:xfrm>
            <a:off x="8725117" y="2222010"/>
            <a:ext cx="1918795" cy="116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100"/>
            </a:lvl1pPr>
          </a:lstStyle>
          <a:p>
            <a:r>
              <a:rPr lang="en-AU" sz="7101" dirty="0"/>
              <a:t>6021</a:t>
            </a:r>
            <a:endParaRPr sz="7101" dirty="0"/>
          </a:p>
        </p:txBody>
      </p:sp>
      <p:sp>
        <p:nvSpPr>
          <p:cNvPr id="806" name="Shape 806"/>
          <p:cNvSpPr/>
          <p:nvPr/>
        </p:nvSpPr>
        <p:spPr>
          <a:xfrm flipV="1">
            <a:off x="8439484" y="3203235"/>
            <a:ext cx="520285" cy="75749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07" name="Shape 807"/>
          <p:cNvSpPr/>
          <p:nvPr/>
        </p:nvSpPr>
        <p:spPr>
          <a:xfrm flipH="1" flipV="1">
            <a:off x="10540496" y="3209258"/>
            <a:ext cx="478489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08" name="Shape 808"/>
          <p:cNvSpPr/>
          <p:nvPr/>
        </p:nvSpPr>
        <p:spPr>
          <a:xfrm>
            <a:off x="7274917" y="3845428"/>
            <a:ext cx="1258358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lang="en-AU" sz="4571" dirty="0"/>
              <a:t>6</a:t>
            </a:r>
            <a:r>
              <a:rPr sz="4571" dirty="0"/>
              <a:t>000</a:t>
            </a:r>
          </a:p>
        </p:txBody>
      </p:sp>
      <p:sp>
        <p:nvSpPr>
          <p:cNvPr id="809" name="Shape 809"/>
          <p:cNvSpPr/>
          <p:nvPr/>
        </p:nvSpPr>
        <p:spPr>
          <a:xfrm>
            <a:off x="10906122" y="4077600"/>
            <a:ext cx="368692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lang="en-AU" sz="4571" dirty="0"/>
              <a:t>1</a:t>
            </a:r>
            <a:endParaRPr sz="4571" dirty="0"/>
          </a:p>
        </p:txBody>
      </p:sp>
      <p:sp>
        <p:nvSpPr>
          <p:cNvPr id="810" name="Shape 810"/>
          <p:cNvSpPr/>
          <p:nvPr/>
        </p:nvSpPr>
        <p:spPr>
          <a:xfrm>
            <a:off x="6164906" y="5785445"/>
            <a:ext cx="4227119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lang="en-AU" sz="3656"/>
              <a:t>6000 + 000 + 20 + 1 = </a:t>
            </a:r>
            <a:endParaRPr sz="3656" dirty="0"/>
          </a:p>
        </p:txBody>
      </p:sp>
      <p:sp>
        <p:nvSpPr>
          <p:cNvPr id="811" name="Shape 811"/>
          <p:cNvSpPr/>
          <p:nvPr/>
        </p:nvSpPr>
        <p:spPr>
          <a:xfrm>
            <a:off x="10307789" y="5785497"/>
            <a:ext cx="1021113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lang="en-AU" sz="3656" dirty="0"/>
              <a:t>6021</a:t>
            </a:r>
            <a:endParaRPr sz="3656" dirty="0"/>
          </a:p>
        </p:txBody>
      </p:sp>
      <p:sp>
        <p:nvSpPr>
          <p:cNvPr id="812" name="Shape 812"/>
          <p:cNvSpPr/>
          <p:nvPr/>
        </p:nvSpPr>
        <p:spPr>
          <a:xfrm flipV="1">
            <a:off x="10089681" y="3212154"/>
            <a:ext cx="1" cy="101798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13" name="Shape 813"/>
          <p:cNvSpPr/>
          <p:nvPr/>
        </p:nvSpPr>
        <p:spPr>
          <a:xfrm>
            <a:off x="9726778" y="4190710"/>
            <a:ext cx="665247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lang="en-AU" sz="4571" dirty="0"/>
              <a:t>2</a:t>
            </a:r>
            <a:r>
              <a:rPr sz="4571" dirty="0"/>
              <a:t>0</a:t>
            </a:r>
          </a:p>
        </p:txBody>
      </p:sp>
      <p:sp>
        <p:nvSpPr>
          <p:cNvPr id="814" name="Shape 814"/>
          <p:cNvSpPr/>
          <p:nvPr/>
        </p:nvSpPr>
        <p:spPr>
          <a:xfrm flipV="1">
            <a:off x="3505069" y="1421141"/>
            <a:ext cx="1" cy="101798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15" name="Shape 815"/>
          <p:cNvSpPr/>
          <p:nvPr/>
        </p:nvSpPr>
        <p:spPr>
          <a:xfrm>
            <a:off x="3303526" y="2399696"/>
            <a:ext cx="665247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lang="en-AU" sz="4571" dirty="0"/>
              <a:t>8</a:t>
            </a:r>
            <a:r>
              <a:rPr sz="4571" dirty="0"/>
              <a:t>0</a:t>
            </a:r>
          </a:p>
        </p:txBody>
      </p:sp>
      <p:sp>
        <p:nvSpPr>
          <p:cNvPr id="816" name="Shape 816"/>
          <p:cNvSpPr/>
          <p:nvPr/>
        </p:nvSpPr>
        <p:spPr>
          <a:xfrm flipV="1">
            <a:off x="9057534" y="3274676"/>
            <a:ext cx="385751" cy="147383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17" name="Shape 817"/>
          <p:cNvSpPr/>
          <p:nvPr/>
        </p:nvSpPr>
        <p:spPr>
          <a:xfrm>
            <a:off x="8501886" y="4674656"/>
            <a:ext cx="961803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lang="en-AU" sz="4571" dirty="0"/>
              <a:t>0</a:t>
            </a:r>
            <a:r>
              <a:rPr sz="4571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5832322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" grpId="0" animBg="1" advAuto="0"/>
      <p:bldP spid="800" grpId="0" animBg="1" advAuto="0"/>
      <p:bldP spid="801" grpId="0" animBg="1" advAuto="0"/>
      <p:bldP spid="802" grpId="0" animBg="1" advAuto="0"/>
      <p:bldP spid="803" grpId="0" animBg="1" advAuto="0"/>
      <p:bldP spid="804" grpId="0" animBg="1" advAuto="0"/>
      <p:bldP spid="805" grpId="0" animBg="1" advAuto="0"/>
      <p:bldP spid="806" grpId="0" animBg="1" advAuto="0"/>
      <p:bldP spid="807" grpId="0" animBg="1" advAuto="0"/>
      <p:bldP spid="808" grpId="0" animBg="1" advAuto="0"/>
      <p:bldP spid="809" grpId="0" animBg="1" advAuto="0"/>
      <p:bldP spid="810" grpId="0" animBg="1" advAuto="0"/>
      <p:bldP spid="811" grpId="0" animBg="1" advAuto="0"/>
      <p:bldP spid="812" grpId="0" animBg="1" advAuto="0"/>
      <p:bldP spid="813" grpId="0" animBg="1" advAuto="0"/>
      <p:bldP spid="814" grpId="0" animBg="1" advAuto="0"/>
      <p:bldP spid="815" grpId="0" animBg="1" advAuto="0"/>
      <p:bldP spid="816" grpId="0" animBg="1" advAuto="0"/>
      <p:bldP spid="81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/>
          <p:nvPr/>
        </p:nvSpPr>
        <p:spPr>
          <a:xfrm>
            <a:off x="292818" y="2"/>
            <a:ext cx="2039726" cy="840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100"/>
            </a:lvl1pPr>
          </a:lstStyle>
          <a:p>
            <a:r>
              <a:rPr sz="4992"/>
              <a:t>You do!</a:t>
            </a:r>
          </a:p>
        </p:txBody>
      </p:sp>
      <p:sp>
        <p:nvSpPr>
          <p:cNvPr id="820" name="Shape 820"/>
          <p:cNvSpPr/>
          <p:nvPr/>
        </p:nvSpPr>
        <p:spPr>
          <a:xfrm>
            <a:off x="3484011" y="1"/>
            <a:ext cx="2241700" cy="6720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5000"/>
            </a:pPr>
            <a:r>
              <a:rPr sz="4800"/>
              <a:t>42</a:t>
            </a:r>
          </a:p>
          <a:p>
            <a:pPr algn="l">
              <a:defRPr sz="5000"/>
            </a:pPr>
            <a:endParaRPr sz="4800"/>
          </a:p>
          <a:p>
            <a:pPr algn="l">
              <a:defRPr sz="5000"/>
            </a:pPr>
            <a:r>
              <a:rPr sz="4800"/>
              <a:t>63</a:t>
            </a:r>
          </a:p>
          <a:p>
            <a:pPr algn="l">
              <a:defRPr sz="5000"/>
            </a:pPr>
            <a:endParaRPr sz="4800"/>
          </a:p>
          <a:p>
            <a:pPr algn="l">
              <a:defRPr sz="5000"/>
            </a:pPr>
            <a:r>
              <a:rPr sz="4800"/>
              <a:t>154</a:t>
            </a:r>
          </a:p>
          <a:p>
            <a:pPr algn="l">
              <a:defRPr sz="5000"/>
            </a:pPr>
            <a:endParaRPr sz="4800"/>
          </a:p>
          <a:p>
            <a:pPr algn="l">
              <a:defRPr sz="5000"/>
            </a:pPr>
            <a:r>
              <a:rPr sz="4800"/>
              <a:t>247</a:t>
            </a:r>
          </a:p>
          <a:p>
            <a:pPr algn="l">
              <a:defRPr sz="5000"/>
            </a:pPr>
            <a:endParaRPr sz="4800"/>
          </a:p>
          <a:p>
            <a:pPr algn="l">
              <a:defRPr sz="5000"/>
            </a:pPr>
            <a:r>
              <a:rPr sz="4800"/>
              <a:t>143</a:t>
            </a:r>
          </a:p>
        </p:txBody>
      </p:sp>
      <p:sp>
        <p:nvSpPr>
          <p:cNvPr id="821" name="Shape 821"/>
          <p:cNvSpPr/>
          <p:nvPr/>
        </p:nvSpPr>
        <p:spPr>
          <a:xfrm>
            <a:off x="7780173" y="1"/>
            <a:ext cx="2241700" cy="6720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5000"/>
            </a:pPr>
            <a:r>
              <a:rPr sz="4800"/>
              <a:t>232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4453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6298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7378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5490</a:t>
            </a:r>
          </a:p>
        </p:txBody>
      </p:sp>
    </p:spTree>
    <p:extLst>
      <p:ext uri="{BB962C8B-B14F-4D97-AF65-F5344CB8AC3E}">
        <p14:creationId xmlns:p14="http://schemas.microsoft.com/office/powerpoint/2010/main" val="117365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/>
          <p:nvPr/>
        </p:nvSpPr>
        <p:spPr>
          <a:xfrm>
            <a:off x="2881314" y="988219"/>
            <a:ext cx="6647269" cy="46329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824" name="Shape 824"/>
          <p:cNvSpPr/>
          <p:nvPr/>
        </p:nvSpPr>
        <p:spPr>
          <a:xfrm>
            <a:off x="4641176" y="2370244"/>
            <a:ext cx="2741136" cy="140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344"/>
              <a:t>Learn Its</a:t>
            </a:r>
          </a:p>
          <a:p>
            <a:pPr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5"/>
              <a:t>Times Tables</a:t>
            </a:r>
          </a:p>
        </p:txBody>
      </p:sp>
    </p:spTree>
    <p:extLst>
      <p:ext uri="{BB962C8B-B14F-4D97-AF65-F5344CB8AC3E}">
        <p14:creationId xmlns:p14="http://schemas.microsoft.com/office/powerpoint/2010/main" val="92635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9959491" y="6510287"/>
            <a:ext cx="587148" cy="26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5"/>
              <a:t>revision</a:t>
            </a:r>
          </a:p>
        </p:txBody>
      </p:sp>
      <p:sp>
        <p:nvSpPr>
          <p:cNvPr id="614" name="Shape 614"/>
          <p:cNvSpPr/>
          <p:nvPr/>
        </p:nvSpPr>
        <p:spPr>
          <a:xfrm>
            <a:off x="4386527" y="161297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sz="7453"/>
              <a:t>3 x 2 = </a:t>
            </a:r>
          </a:p>
        </p:txBody>
      </p:sp>
      <p:sp>
        <p:nvSpPr>
          <p:cNvPr id="6" name="Shape 421"/>
          <p:cNvSpPr/>
          <p:nvPr/>
        </p:nvSpPr>
        <p:spPr>
          <a:xfrm>
            <a:off x="3012593" y="248323"/>
            <a:ext cx="620183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6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4800" dirty="0"/>
              <a:t>2 x Table</a:t>
            </a:r>
            <a:r>
              <a:rPr lang="en-AU" sz="4800" dirty="0"/>
              <a:t> Switchers</a:t>
            </a:r>
            <a:r>
              <a:rPr sz="4800" dirty="0"/>
              <a:t> </a:t>
            </a:r>
          </a:p>
        </p:txBody>
      </p:sp>
      <p:sp>
        <p:nvSpPr>
          <p:cNvPr id="7" name="Shape 614"/>
          <p:cNvSpPr/>
          <p:nvPr/>
        </p:nvSpPr>
        <p:spPr>
          <a:xfrm>
            <a:off x="4386527" y="273473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2</a:t>
            </a:r>
            <a:r>
              <a:rPr sz="7453" dirty="0"/>
              <a:t> x </a:t>
            </a:r>
            <a:r>
              <a:rPr lang="en-AU" sz="7453" dirty="0"/>
              <a:t>3</a:t>
            </a:r>
            <a:r>
              <a:rPr sz="7453" dirty="0"/>
              <a:t> 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2163" y="1641059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2165" y="2744095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1614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animBg="1"/>
      <p:bldP spid="7" grpId="0" animBg="1"/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9959491" y="6510287"/>
            <a:ext cx="587148" cy="26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5"/>
              <a:t>revision</a:t>
            </a:r>
          </a:p>
        </p:txBody>
      </p:sp>
      <p:sp>
        <p:nvSpPr>
          <p:cNvPr id="614" name="Shape 614"/>
          <p:cNvSpPr/>
          <p:nvPr/>
        </p:nvSpPr>
        <p:spPr>
          <a:xfrm>
            <a:off x="4386527" y="161297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9</a:t>
            </a:r>
            <a:r>
              <a:rPr sz="7453" dirty="0"/>
              <a:t> x 2 = </a:t>
            </a:r>
          </a:p>
        </p:txBody>
      </p:sp>
      <p:sp>
        <p:nvSpPr>
          <p:cNvPr id="6" name="Shape 421"/>
          <p:cNvSpPr/>
          <p:nvPr/>
        </p:nvSpPr>
        <p:spPr>
          <a:xfrm>
            <a:off x="3012593" y="248323"/>
            <a:ext cx="620183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6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4800" dirty="0"/>
              <a:t>2 x Table</a:t>
            </a:r>
            <a:r>
              <a:rPr lang="en-AU" sz="4800" dirty="0"/>
              <a:t> Switchers</a:t>
            </a:r>
            <a:r>
              <a:rPr sz="4800" dirty="0"/>
              <a:t> </a:t>
            </a:r>
          </a:p>
        </p:txBody>
      </p:sp>
      <p:sp>
        <p:nvSpPr>
          <p:cNvPr id="7" name="Shape 614"/>
          <p:cNvSpPr/>
          <p:nvPr/>
        </p:nvSpPr>
        <p:spPr>
          <a:xfrm>
            <a:off x="4386527" y="273473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2</a:t>
            </a:r>
            <a:r>
              <a:rPr sz="7453" dirty="0"/>
              <a:t> x </a:t>
            </a:r>
            <a:r>
              <a:rPr lang="en-AU" sz="7453" dirty="0"/>
              <a:t>9 </a:t>
            </a:r>
            <a:r>
              <a:rPr sz="7453" dirty="0"/>
              <a:t>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2164" y="1641059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2164" y="2744095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6456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animBg="1"/>
      <p:bldP spid="7" grpId="0" animBg="1"/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9959491" y="6510287"/>
            <a:ext cx="587148" cy="26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5"/>
              <a:t>revision</a:t>
            </a:r>
          </a:p>
        </p:txBody>
      </p:sp>
      <p:sp>
        <p:nvSpPr>
          <p:cNvPr id="614" name="Shape 614"/>
          <p:cNvSpPr/>
          <p:nvPr/>
        </p:nvSpPr>
        <p:spPr>
          <a:xfrm>
            <a:off x="4386527" y="161297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6</a:t>
            </a:r>
            <a:r>
              <a:rPr sz="7453" dirty="0"/>
              <a:t> x 2 = </a:t>
            </a:r>
          </a:p>
        </p:txBody>
      </p:sp>
      <p:sp>
        <p:nvSpPr>
          <p:cNvPr id="6" name="Shape 421"/>
          <p:cNvSpPr/>
          <p:nvPr/>
        </p:nvSpPr>
        <p:spPr>
          <a:xfrm>
            <a:off x="3012593" y="248323"/>
            <a:ext cx="620183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6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4800" dirty="0"/>
              <a:t>2 x Table</a:t>
            </a:r>
            <a:r>
              <a:rPr lang="en-AU" sz="4800" dirty="0"/>
              <a:t> Switchers</a:t>
            </a:r>
            <a:r>
              <a:rPr sz="4800" dirty="0"/>
              <a:t> </a:t>
            </a:r>
          </a:p>
        </p:txBody>
      </p:sp>
      <p:sp>
        <p:nvSpPr>
          <p:cNvPr id="7" name="Shape 614"/>
          <p:cNvSpPr/>
          <p:nvPr/>
        </p:nvSpPr>
        <p:spPr>
          <a:xfrm>
            <a:off x="4386527" y="273473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2</a:t>
            </a:r>
            <a:r>
              <a:rPr sz="7453" dirty="0"/>
              <a:t> x </a:t>
            </a:r>
            <a:r>
              <a:rPr lang="en-AU" sz="7453" dirty="0"/>
              <a:t>6 </a:t>
            </a:r>
            <a:r>
              <a:rPr sz="7453" dirty="0"/>
              <a:t>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2164" y="1641059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2164" y="2744095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87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animBg="1"/>
      <p:bldP spid="7" grpId="0" animBg="1"/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427</Words>
  <Application>Microsoft Macintosh PowerPoint</Application>
  <PresentationFormat>Widescreen</PresentationFormat>
  <Paragraphs>172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AGCanYouNotBold</vt:lpstr>
      <vt:lpstr>Calibri</vt:lpstr>
      <vt:lpstr>Calibri Light</vt:lpstr>
      <vt:lpstr>Comic Sans MS</vt:lpstr>
      <vt:lpstr>Helvetica</vt:lpstr>
      <vt:lpstr>Helvetica Light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 Gemma [Woodlands Primary School]</dc:creator>
  <cp:lastModifiedBy>ROBERTS Gemma [Woodlands Primary School]</cp:lastModifiedBy>
  <cp:revision>1</cp:revision>
  <dcterms:created xsi:type="dcterms:W3CDTF">2021-02-15T11:51:47Z</dcterms:created>
  <dcterms:modified xsi:type="dcterms:W3CDTF">2021-02-15T11:55:19Z</dcterms:modified>
</cp:coreProperties>
</file>