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57"/>
    <p:restoredTop sz="94686"/>
  </p:normalViewPr>
  <p:slideViewPr>
    <p:cSldViewPr snapToGrid="0" snapToObjects="1">
      <p:cViewPr varScale="1">
        <p:scale>
          <a:sx n="68" d="100"/>
          <a:sy n="68" d="100"/>
        </p:scale>
        <p:origin x="248" y="10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196D0-FD1B-EE44-A1C5-01028EB25B0A}" type="datetimeFigureOut">
              <a:rPr lang="en-US" smtClean="0"/>
              <a:t>2/15/21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0B2DE-A510-CC47-9E83-992226C2D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56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196D0-FD1B-EE44-A1C5-01028EB25B0A}" type="datetimeFigureOut">
              <a:rPr lang="en-US" smtClean="0"/>
              <a:t>2/15/21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0B2DE-A510-CC47-9E83-992226C2D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410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196D0-FD1B-EE44-A1C5-01028EB25B0A}" type="datetimeFigureOut">
              <a:rPr lang="en-US" smtClean="0"/>
              <a:t>2/15/21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0B2DE-A510-CC47-9E83-992226C2D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049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929002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196D0-FD1B-EE44-A1C5-01028EB25B0A}" type="datetimeFigureOut">
              <a:rPr lang="en-US" smtClean="0"/>
              <a:t>2/15/21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0B2DE-A510-CC47-9E83-992226C2D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753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196D0-FD1B-EE44-A1C5-01028EB25B0A}" type="datetimeFigureOut">
              <a:rPr lang="en-US" smtClean="0"/>
              <a:t>2/15/21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0B2DE-A510-CC47-9E83-992226C2D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494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196D0-FD1B-EE44-A1C5-01028EB25B0A}" type="datetimeFigureOut">
              <a:rPr lang="en-US" smtClean="0"/>
              <a:t>2/15/21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0B2DE-A510-CC47-9E83-992226C2D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214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196D0-FD1B-EE44-A1C5-01028EB25B0A}" type="datetimeFigureOut">
              <a:rPr lang="en-US" smtClean="0"/>
              <a:t>2/15/21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0B2DE-A510-CC47-9E83-992226C2D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576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196D0-FD1B-EE44-A1C5-01028EB25B0A}" type="datetimeFigureOut">
              <a:rPr lang="en-US" smtClean="0"/>
              <a:t>2/15/21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0B2DE-A510-CC47-9E83-992226C2D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229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196D0-FD1B-EE44-A1C5-01028EB25B0A}" type="datetimeFigureOut">
              <a:rPr lang="en-US" smtClean="0"/>
              <a:t>2/15/21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0B2DE-A510-CC47-9E83-992226C2D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151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196D0-FD1B-EE44-A1C5-01028EB25B0A}" type="datetimeFigureOut">
              <a:rPr lang="en-US" smtClean="0"/>
              <a:t>2/15/21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0B2DE-A510-CC47-9E83-992226C2D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210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196D0-FD1B-EE44-A1C5-01028EB25B0A}" type="datetimeFigureOut">
              <a:rPr lang="en-US" smtClean="0"/>
              <a:t>2/15/21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0B2DE-A510-CC47-9E83-992226C2D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848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196D0-FD1B-EE44-A1C5-01028EB25B0A}" type="datetimeFigureOut">
              <a:rPr lang="en-US" smtClean="0"/>
              <a:t>2/15/21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0B2DE-A510-CC47-9E83-992226C2D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338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3.jpe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6.pn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27169" y="2067803"/>
            <a:ext cx="556306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1500" dirty="0">
                <a:latin typeface="AGCanYouNotBold" charset="0"/>
                <a:ea typeface="AGCanYouNotBold" charset="0"/>
                <a:cs typeface="AGCanYouNotBold" charset="0"/>
              </a:rPr>
              <a:t>DAY FIVE</a:t>
            </a:r>
          </a:p>
        </p:txBody>
      </p:sp>
    </p:spTree>
    <p:extLst>
      <p:ext uri="{BB962C8B-B14F-4D97-AF65-F5344CB8AC3E}">
        <p14:creationId xmlns:p14="http://schemas.microsoft.com/office/powerpoint/2010/main" val="1876166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Shape 890"/>
          <p:cNvSpPr/>
          <p:nvPr/>
        </p:nvSpPr>
        <p:spPr>
          <a:xfrm>
            <a:off x="5460043" y="155667"/>
            <a:ext cx="1471558" cy="11758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0200"/>
            </a:lvl1pPr>
          </a:lstStyle>
          <a:p>
            <a:r>
              <a:rPr sz="7172"/>
              <a:t>407</a:t>
            </a:r>
          </a:p>
        </p:txBody>
      </p:sp>
      <p:sp>
        <p:nvSpPr>
          <p:cNvPr id="891" name="Shape 891"/>
          <p:cNvSpPr/>
          <p:nvPr/>
        </p:nvSpPr>
        <p:spPr>
          <a:xfrm>
            <a:off x="1815461" y="1419305"/>
            <a:ext cx="4426360" cy="6997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>
              <a:defRPr sz="2900">
                <a:solidFill>
                  <a:srgbClr val="0433FF"/>
                </a:solidFill>
              </a:defRPr>
            </a:pPr>
            <a:r>
              <a:rPr sz="2039"/>
              <a:t>How would we make this with MABs? </a:t>
            </a:r>
          </a:p>
          <a:p>
            <a:pPr>
              <a:defRPr sz="2900">
                <a:solidFill>
                  <a:srgbClr val="0433FF"/>
                </a:solidFill>
              </a:defRPr>
            </a:pPr>
            <a:r>
              <a:rPr sz="2039"/>
              <a:t>Can you draw it on your Whiteboard?</a:t>
            </a:r>
          </a:p>
        </p:txBody>
      </p:sp>
      <p:pic>
        <p:nvPicPr>
          <p:cNvPr id="892" name="100 block B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992" y="2214336"/>
            <a:ext cx="1089725" cy="1089725"/>
          </a:xfrm>
          <a:prstGeom prst="rect">
            <a:avLst/>
          </a:prstGeom>
          <a:ln w="12700">
            <a:miter lim="400000"/>
          </a:ln>
        </p:spPr>
      </p:pic>
      <p:pic>
        <p:nvPicPr>
          <p:cNvPr id="893" name="100 block B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2039" y="2214336"/>
            <a:ext cx="1089725" cy="1089725"/>
          </a:xfrm>
          <a:prstGeom prst="rect">
            <a:avLst/>
          </a:prstGeom>
          <a:ln w="12700">
            <a:miter lim="400000"/>
          </a:ln>
        </p:spPr>
      </p:pic>
      <p:pic>
        <p:nvPicPr>
          <p:cNvPr id="894" name="100 block B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9086" y="2214336"/>
            <a:ext cx="1089725" cy="1089725"/>
          </a:xfrm>
          <a:prstGeom prst="rect">
            <a:avLst/>
          </a:prstGeom>
          <a:ln w="12700">
            <a:miter lim="400000"/>
          </a:ln>
        </p:spPr>
      </p:pic>
      <p:pic>
        <p:nvPicPr>
          <p:cNvPr id="895" name="100 block B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133" y="2214336"/>
            <a:ext cx="1089724" cy="108972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98" name="Group 898"/>
          <p:cNvGrpSpPr/>
          <p:nvPr/>
        </p:nvGrpSpPr>
        <p:grpSpPr>
          <a:xfrm>
            <a:off x="6665053" y="1735562"/>
            <a:ext cx="5370740" cy="4514817"/>
            <a:chOff x="0" y="-2295"/>
            <a:chExt cx="7638385" cy="6421072"/>
          </a:xfrm>
        </p:grpSpPr>
        <p:graphicFrame>
          <p:nvGraphicFramePr>
            <p:cNvPr id="896" name="Table 896"/>
            <p:cNvGraphicFramePr/>
            <p:nvPr/>
          </p:nvGraphicFramePr>
          <p:xfrm>
            <a:off x="63120" y="951501"/>
            <a:ext cx="7575265" cy="5467276"/>
          </p:xfrm>
          <a:graphic>
            <a:graphicData uri="http://schemas.openxmlformats.org/drawingml/2006/table">
              <a:tbl>
                <a:tblPr/>
                <a:tblGrid>
                  <a:gridCol w="1760835">
                    <a:extLst>
                      <a:ext uri="{9D8B030D-6E8A-4147-A177-3AD203B41FA5}">
                        <a16:colId xmlns:a16="http://schemas.microsoft.com/office/drawing/2014/main" xmlns="" val="20000"/>
                      </a:ext>
                    </a:extLst>
                  </a:gridCol>
                  <a:gridCol w="1856680">
                    <a:extLst>
                      <a:ext uri="{9D8B030D-6E8A-4147-A177-3AD203B41FA5}">
                        <a16:colId xmlns:a16="http://schemas.microsoft.com/office/drawing/2014/main" xmlns="" val="20001"/>
                      </a:ext>
                    </a:extLst>
                  </a:gridCol>
                  <a:gridCol w="1708844">
                    <a:extLst>
                      <a:ext uri="{9D8B030D-6E8A-4147-A177-3AD203B41FA5}">
                        <a16:colId xmlns:a16="http://schemas.microsoft.com/office/drawing/2014/main" xmlns="" val="20002"/>
                      </a:ext>
                    </a:extLst>
                  </a:gridCol>
                </a:tblGrid>
                <a:tr h="898822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2500">
                            <a:latin typeface="Comic Sans MS"/>
                            <a:ea typeface="Comic Sans MS"/>
                            <a:cs typeface="Comic Sans MS"/>
                            <a:sym typeface="Comic Sans MS"/>
                          </a:rPr>
                          <a:t>Hundred</a:t>
                        </a:r>
                      </a:p>
                    </a:txBody>
                    <a:tcPr marL="50800" marR="50800" marT="50800" marB="50800" anchor="ctr" horzOverflow="overflow">
                      <a:lnR w="12700">
                        <a:solidFill>
                          <a:srgbClr val="3797C6"/>
                        </a:solidFill>
                        <a:miter lim="400000"/>
                      </a:lnR>
                      <a:lnB w="12700">
                        <a:solidFill>
                          <a:srgbClr val="3797C6"/>
                        </a:solidFill>
                        <a:miter lim="400000"/>
                      </a:lnB>
                      <a:solidFill>
                        <a:srgbClr val="FF2F9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2500">
                            <a:latin typeface="Comic Sans MS"/>
                            <a:ea typeface="Comic Sans MS"/>
                            <a:cs typeface="Comic Sans MS"/>
                            <a:sym typeface="Comic Sans MS"/>
                          </a:rPr>
                          <a:t>Tens </a:t>
                        </a:r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3797C6"/>
                        </a:solidFill>
                        <a:miter lim="400000"/>
                      </a:lnL>
                      <a:lnR w="12700">
                        <a:solidFill>
                          <a:srgbClr val="3797C6"/>
                        </a:solidFill>
                        <a:miter lim="400000"/>
                      </a:lnR>
                      <a:lnB w="12700">
                        <a:solidFill>
                          <a:srgbClr val="3797C6"/>
                        </a:solidFill>
                        <a:miter lim="400000"/>
                      </a:lnB>
                      <a:solidFill>
                        <a:schemeClr val="accent6">
                          <a:satOff val="24555"/>
                          <a:lumOff val="22232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2500">
                            <a:latin typeface="Comic Sans MS"/>
                            <a:ea typeface="Comic Sans MS"/>
                            <a:cs typeface="Comic Sans MS"/>
                            <a:sym typeface="Comic Sans MS"/>
                          </a:rPr>
                          <a:t>Ones</a:t>
                        </a:r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3797C6"/>
                        </a:solidFill>
                        <a:miter lim="400000"/>
                      </a:lnL>
                      <a:lnB w="12700">
                        <a:solidFill>
                          <a:srgbClr val="3797C6"/>
                        </a:solidFill>
                        <a:miter lim="400000"/>
                      </a:lnB>
                      <a:solidFill>
                        <a:schemeClr val="accent1">
                          <a:satOff val="-3355"/>
                          <a:lumOff val="26614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xmlns="" val="10000"/>
                    </a:ext>
                  </a:extLst>
                </a:tr>
                <a:tr h="1487834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5300"/>
                          <a:t>4</a:t>
                        </a:r>
                      </a:p>
                    </a:txBody>
                    <a:tcPr marL="50800" marR="50800" marT="50800" marB="50800" anchor="ctr" horzOverflow="overflow">
                      <a:lnR w="12700">
                        <a:solidFill>
                          <a:srgbClr val="3797C6"/>
                        </a:solidFill>
                        <a:miter lim="400000"/>
                      </a:lnR>
                      <a:lnT w="12700">
                        <a:solidFill>
                          <a:srgbClr val="3797C6"/>
                        </a:solidFill>
                        <a:miter lim="400000"/>
                      </a:lnT>
                      <a:lnB w="12700">
                        <a:solidFill>
                          <a:srgbClr val="3797C6"/>
                        </a:solidFill>
                        <a:miter lim="400000"/>
                      </a:lnB>
                      <a:solidFill>
                        <a:srgbClr val="FF2F92">
                          <a:alpha val="50000"/>
                        </a:srgb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5300"/>
                          <a:t>0</a:t>
                        </a:r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3797C6"/>
                        </a:solidFill>
                        <a:miter lim="400000"/>
                      </a:lnL>
                      <a:lnR w="12700">
                        <a:solidFill>
                          <a:srgbClr val="3797C6"/>
                        </a:solidFill>
                        <a:miter lim="400000"/>
                      </a:lnR>
                      <a:lnT w="12700">
                        <a:solidFill>
                          <a:srgbClr val="3797C6"/>
                        </a:solidFill>
                        <a:miter lim="400000"/>
                      </a:lnT>
                      <a:lnB w="12700">
                        <a:solidFill>
                          <a:srgbClr val="3797C6"/>
                        </a:solidFill>
                        <a:miter lim="400000"/>
                      </a:lnB>
                      <a:solidFill>
                        <a:schemeClr val="accent6">
                          <a:satOff val="24555"/>
                          <a:lumOff val="22232"/>
                          <a:alpha val="5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5300"/>
                          <a:t>7</a:t>
                        </a:r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3797C6"/>
                        </a:solidFill>
                        <a:miter lim="400000"/>
                      </a:lnL>
                      <a:lnT w="12700">
                        <a:solidFill>
                          <a:srgbClr val="3797C6"/>
                        </a:solidFill>
                        <a:miter lim="400000"/>
                      </a:lnT>
                      <a:lnB w="12700">
                        <a:solidFill>
                          <a:srgbClr val="3797C6"/>
                        </a:solidFill>
                        <a:miter lim="400000"/>
                      </a:lnB>
                      <a:solidFill>
                        <a:srgbClr val="13A4EE">
                          <a:alpha val="39541"/>
                        </a:srgb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xmlns="" val="10001"/>
                    </a:ext>
                  </a:extLst>
                </a:tr>
                <a:tr h="1457523">
                  <a:tc>
                    <a:txBody>
                      <a:bodyPr/>
                      <a:lstStyle/>
                      <a:p>
                        <a:pPr defTabSz="914400">
                          <a:defRPr sz="3400">
                            <a:latin typeface="Comic Sans MS"/>
                            <a:ea typeface="Comic Sans MS"/>
                            <a:cs typeface="Comic Sans MS"/>
                            <a:sym typeface="Comic Sans M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R w="12700">
                        <a:solidFill>
                          <a:srgbClr val="3797C6"/>
                        </a:solidFill>
                        <a:miter lim="400000"/>
                      </a:lnR>
                      <a:lnT w="12700">
                        <a:solidFill>
                          <a:srgbClr val="3797C6"/>
                        </a:solidFill>
                        <a:miter lim="400000"/>
                      </a:lnT>
                      <a:solidFill>
                        <a:srgbClr val="FF2F92">
                          <a:alpha val="50000"/>
                        </a:srgb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3400">
                            <a:latin typeface="Comic Sans MS"/>
                            <a:ea typeface="Comic Sans MS"/>
                            <a:cs typeface="Comic Sans MS"/>
                            <a:sym typeface="Comic Sans M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3797C6"/>
                        </a:solidFill>
                        <a:miter lim="400000"/>
                      </a:lnL>
                      <a:lnR w="12700">
                        <a:solidFill>
                          <a:srgbClr val="3797C6"/>
                        </a:solidFill>
                        <a:miter lim="400000"/>
                      </a:lnR>
                      <a:lnT w="12700">
                        <a:solidFill>
                          <a:srgbClr val="3797C6"/>
                        </a:solidFill>
                        <a:miter lim="400000"/>
                      </a:lnT>
                      <a:solidFill>
                        <a:schemeClr val="accent6">
                          <a:satOff val="24555"/>
                          <a:lumOff val="22232"/>
                          <a:alpha val="5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3400">
                            <a:latin typeface="Comic Sans MS"/>
                            <a:ea typeface="Comic Sans MS"/>
                            <a:cs typeface="Comic Sans MS"/>
                            <a:sym typeface="Comic Sans M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3797C6"/>
                        </a:solidFill>
                        <a:miter lim="400000"/>
                      </a:lnL>
                      <a:lnT w="12700">
                        <a:solidFill>
                          <a:srgbClr val="3797C6"/>
                        </a:solidFill>
                        <a:miter lim="400000"/>
                      </a:lnT>
                      <a:solidFill>
                        <a:srgbClr val="13A4EE">
                          <a:alpha val="39541"/>
                        </a:srgb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xmlns="" val="10002"/>
                    </a:ext>
                  </a:extLst>
                </a:tr>
              </a:tbl>
            </a:graphicData>
          </a:graphic>
        </p:graphicFrame>
        <p:sp>
          <p:nvSpPr>
            <p:cNvPr id="897" name="Shape 897"/>
            <p:cNvSpPr/>
            <p:nvPr/>
          </p:nvSpPr>
          <p:spPr>
            <a:xfrm>
              <a:off x="0" y="-2295"/>
              <a:ext cx="5452603" cy="9951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spAutoFit/>
            </a:bodyPr>
            <a:lstStyle>
              <a:lvl1pPr>
                <a:defRPr sz="2900">
                  <a:solidFill>
                    <a:srgbClr val="0433FF"/>
                  </a:solidFill>
                </a:defRPr>
              </a:lvl1pPr>
            </a:lstStyle>
            <a:p>
              <a:r>
                <a:rPr sz="2039"/>
                <a:t>What would that look like in a Place Value Chart?</a:t>
              </a:r>
            </a:p>
          </p:txBody>
        </p:sp>
      </p:grpSp>
      <p:pic>
        <p:nvPicPr>
          <p:cNvPr id="899" name="unit B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560" y="3400963"/>
            <a:ext cx="269329" cy="233681"/>
          </a:xfrm>
          <a:prstGeom prst="rect">
            <a:avLst/>
          </a:prstGeom>
          <a:ln w="12700">
            <a:miter lim="400000"/>
          </a:ln>
        </p:spPr>
      </p:pic>
      <p:pic>
        <p:nvPicPr>
          <p:cNvPr id="900" name="unit B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6821" y="3400963"/>
            <a:ext cx="269328" cy="233681"/>
          </a:xfrm>
          <a:prstGeom prst="rect">
            <a:avLst/>
          </a:prstGeom>
          <a:ln w="12700">
            <a:miter lim="400000"/>
          </a:ln>
        </p:spPr>
      </p:pic>
      <p:pic>
        <p:nvPicPr>
          <p:cNvPr id="901" name="unit B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1539" y="3400963"/>
            <a:ext cx="269328" cy="233681"/>
          </a:xfrm>
          <a:prstGeom prst="rect">
            <a:avLst/>
          </a:prstGeom>
          <a:ln w="12700">
            <a:miter lim="400000"/>
          </a:ln>
        </p:spPr>
      </p:pic>
      <p:pic>
        <p:nvPicPr>
          <p:cNvPr id="902" name="unit B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2102" y="3400963"/>
            <a:ext cx="269328" cy="233681"/>
          </a:xfrm>
          <a:prstGeom prst="rect">
            <a:avLst/>
          </a:prstGeom>
          <a:ln w="12700">
            <a:miter lim="400000"/>
          </a:ln>
        </p:spPr>
      </p:pic>
      <p:pic>
        <p:nvPicPr>
          <p:cNvPr id="903" name="unit B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5363" y="3400963"/>
            <a:ext cx="269328" cy="233681"/>
          </a:xfrm>
          <a:prstGeom prst="rect">
            <a:avLst/>
          </a:prstGeom>
          <a:ln w="12700">
            <a:miter lim="400000"/>
          </a:ln>
        </p:spPr>
      </p:pic>
      <p:pic>
        <p:nvPicPr>
          <p:cNvPr id="904" name="unit B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0082" y="3400963"/>
            <a:ext cx="269328" cy="233681"/>
          </a:xfrm>
          <a:prstGeom prst="rect">
            <a:avLst/>
          </a:prstGeom>
          <a:ln w="12700">
            <a:miter lim="400000"/>
          </a:ln>
        </p:spPr>
      </p:pic>
      <p:pic>
        <p:nvPicPr>
          <p:cNvPr id="905" name="unit B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0645" y="3400963"/>
            <a:ext cx="269328" cy="233681"/>
          </a:xfrm>
          <a:prstGeom prst="rect">
            <a:avLst/>
          </a:prstGeom>
          <a:ln w="12700">
            <a:miter lim="400000"/>
          </a:ln>
        </p:spPr>
      </p:pic>
      <p:sp>
        <p:nvSpPr>
          <p:cNvPr id="906" name="Shape 906"/>
          <p:cNvSpPr/>
          <p:nvPr/>
        </p:nvSpPr>
        <p:spPr>
          <a:xfrm>
            <a:off x="1688236" y="5073280"/>
            <a:ext cx="4926394" cy="385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sz="2900">
                <a:solidFill>
                  <a:srgbClr val="0433FF"/>
                </a:solidFill>
              </a:defRPr>
            </a:lvl1pPr>
          </a:lstStyle>
          <a:p>
            <a:r>
              <a:rPr sz="2039"/>
              <a:t>What would happen if we subtracted ten?</a:t>
            </a:r>
          </a:p>
        </p:txBody>
      </p:sp>
      <p:pic>
        <p:nvPicPr>
          <p:cNvPr id="907" name="10 block B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7493" y="3774023"/>
            <a:ext cx="269328" cy="1160860"/>
          </a:xfrm>
          <a:prstGeom prst="rect">
            <a:avLst/>
          </a:prstGeom>
          <a:ln w="12700">
            <a:miter lim="400000"/>
          </a:ln>
        </p:spPr>
      </p:pic>
      <p:pic>
        <p:nvPicPr>
          <p:cNvPr id="908" name="10 block B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5639" y="3774023"/>
            <a:ext cx="269328" cy="1160860"/>
          </a:xfrm>
          <a:prstGeom prst="rect">
            <a:avLst/>
          </a:prstGeom>
          <a:ln w="12700">
            <a:miter lim="400000"/>
          </a:ln>
        </p:spPr>
      </p:pic>
      <p:pic>
        <p:nvPicPr>
          <p:cNvPr id="909" name="10 block B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0244" y="3774023"/>
            <a:ext cx="269329" cy="1160860"/>
          </a:xfrm>
          <a:prstGeom prst="rect">
            <a:avLst/>
          </a:prstGeom>
          <a:ln w="12700">
            <a:miter lim="400000"/>
          </a:ln>
        </p:spPr>
      </p:pic>
      <p:pic>
        <p:nvPicPr>
          <p:cNvPr id="910" name="10 block B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6119" y="3774023"/>
            <a:ext cx="269328" cy="1160860"/>
          </a:xfrm>
          <a:prstGeom prst="rect">
            <a:avLst/>
          </a:prstGeom>
          <a:ln w="12700">
            <a:miter lim="400000"/>
          </a:ln>
        </p:spPr>
      </p:pic>
      <p:pic>
        <p:nvPicPr>
          <p:cNvPr id="911" name="10 block B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3862" y="3774023"/>
            <a:ext cx="269328" cy="1160860"/>
          </a:xfrm>
          <a:prstGeom prst="rect">
            <a:avLst/>
          </a:prstGeom>
          <a:ln w="12700">
            <a:miter lim="400000"/>
          </a:ln>
        </p:spPr>
      </p:pic>
      <p:pic>
        <p:nvPicPr>
          <p:cNvPr id="912" name="10 block B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2007" y="3774023"/>
            <a:ext cx="269328" cy="1160860"/>
          </a:xfrm>
          <a:prstGeom prst="rect">
            <a:avLst/>
          </a:prstGeom>
          <a:ln w="12700">
            <a:miter lim="400000"/>
          </a:ln>
        </p:spPr>
      </p:pic>
      <p:pic>
        <p:nvPicPr>
          <p:cNvPr id="913" name="10 block B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9750" y="3774023"/>
            <a:ext cx="269328" cy="1160860"/>
          </a:xfrm>
          <a:prstGeom prst="rect">
            <a:avLst/>
          </a:prstGeom>
          <a:ln w="12700">
            <a:miter lim="400000"/>
          </a:ln>
        </p:spPr>
      </p:pic>
      <p:pic>
        <p:nvPicPr>
          <p:cNvPr id="914" name="10 block B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6614" y="3774023"/>
            <a:ext cx="269328" cy="1160860"/>
          </a:xfrm>
          <a:prstGeom prst="rect">
            <a:avLst/>
          </a:prstGeom>
          <a:ln w="12700">
            <a:miter lim="400000"/>
          </a:ln>
        </p:spPr>
      </p:pic>
      <p:pic>
        <p:nvPicPr>
          <p:cNvPr id="915" name="10 block B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2488" y="3774023"/>
            <a:ext cx="269329" cy="1160860"/>
          </a:xfrm>
          <a:prstGeom prst="rect">
            <a:avLst/>
          </a:prstGeom>
          <a:ln w="12700">
            <a:miter lim="400000"/>
          </a:ln>
        </p:spPr>
      </p:pic>
      <p:pic>
        <p:nvPicPr>
          <p:cNvPr id="916" name="10 block B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0231" y="3774023"/>
            <a:ext cx="269328" cy="116086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29789047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/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fill="hold"/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9" fill="hold"/>
                                        <p:tgtEl>
                                          <p:spTgt spid="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fill="hold"/>
                                        <p:tgtEl>
                                          <p:spTgt spid="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5" fill="hold"/>
                                        <p:tgtEl>
                                          <p:spTgt spid="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8" fill="hold"/>
                                        <p:tgtEl>
                                          <p:spTgt spid="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6" fill="hold"/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" grpId="0" animBg="1" advAuto="0"/>
      <p:bldP spid="892" grpId="0" animBg="1" advAuto="0"/>
      <p:bldP spid="893" grpId="0" animBg="1" advAuto="0"/>
      <p:bldP spid="894" grpId="0" animBg="1" advAuto="0"/>
      <p:bldP spid="895" grpId="0" animBg="1" advAuto="0"/>
      <p:bldP spid="895" grpId="1" animBg="1" advAuto="0"/>
      <p:bldP spid="898" grpId="0" animBg="1" advAuto="0"/>
      <p:bldP spid="899" grpId="0" animBg="1" advAuto="0"/>
      <p:bldP spid="900" grpId="0" animBg="1" advAuto="0"/>
      <p:bldP spid="901" grpId="0" animBg="1" advAuto="0"/>
      <p:bldP spid="902" grpId="0" animBg="1" advAuto="0"/>
      <p:bldP spid="903" grpId="0" animBg="1" advAuto="0"/>
      <p:bldP spid="904" grpId="0" animBg="1" advAuto="0"/>
      <p:bldP spid="905" grpId="0" animBg="1" advAuto="0"/>
      <p:bldP spid="906" grpId="0" animBg="1" advAuto="0"/>
      <p:bldP spid="907" grpId="0" animBg="1" advAuto="0"/>
      <p:bldP spid="908" grpId="0" animBg="1" advAuto="0"/>
      <p:bldP spid="909" grpId="0" animBg="1" advAuto="0"/>
      <p:bldP spid="910" grpId="0" animBg="1" advAuto="0"/>
      <p:bldP spid="911" grpId="0" animBg="1" advAuto="0"/>
      <p:bldP spid="912" grpId="0" animBg="1" advAuto="0"/>
      <p:bldP spid="913" grpId="0" animBg="1" advAuto="0"/>
      <p:bldP spid="914" grpId="0" animBg="1" advAuto="0"/>
      <p:bldP spid="914" grpId="1" animBg="1" advAuto="0"/>
      <p:bldP spid="915" grpId="0" animBg="1" advAuto="0"/>
      <p:bldP spid="916" grpId="0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Shape 918"/>
          <p:cNvSpPr/>
          <p:nvPr/>
        </p:nvSpPr>
        <p:spPr>
          <a:xfrm>
            <a:off x="5206833" y="155667"/>
            <a:ext cx="1938031" cy="11758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0200"/>
            </a:lvl1pPr>
          </a:lstStyle>
          <a:p>
            <a:r>
              <a:rPr sz="7172"/>
              <a:t>1241</a:t>
            </a:r>
          </a:p>
        </p:txBody>
      </p:sp>
      <p:sp>
        <p:nvSpPr>
          <p:cNvPr id="919" name="Shape 919"/>
          <p:cNvSpPr/>
          <p:nvPr/>
        </p:nvSpPr>
        <p:spPr>
          <a:xfrm>
            <a:off x="1815461" y="1419305"/>
            <a:ext cx="4426360" cy="6997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>
              <a:defRPr sz="2900">
                <a:solidFill>
                  <a:srgbClr val="0433FF"/>
                </a:solidFill>
              </a:defRPr>
            </a:pPr>
            <a:r>
              <a:rPr sz="2039"/>
              <a:t>How would we make this with MABs? </a:t>
            </a:r>
          </a:p>
          <a:p>
            <a:pPr>
              <a:defRPr sz="2900">
                <a:solidFill>
                  <a:srgbClr val="0433FF"/>
                </a:solidFill>
              </a:defRPr>
            </a:pPr>
            <a:r>
              <a:rPr sz="2039"/>
              <a:t>Can you draw it on your Whiteboard?</a:t>
            </a:r>
          </a:p>
        </p:txBody>
      </p:sp>
      <p:pic>
        <p:nvPicPr>
          <p:cNvPr id="920" name="pasted-image.bmp"/>
          <p:cNvPicPr>
            <a:picLocks noChangeAspect="1"/>
          </p:cNvPicPr>
          <p:nvPr/>
        </p:nvPicPr>
        <p:blipFill>
          <a:blip r:embed="rId2"/>
          <a:srcRect l="1310" t="2647" r="79475" b="58146"/>
          <a:stretch>
            <a:fillRect/>
          </a:stretch>
        </p:blipFill>
        <p:spPr>
          <a:xfrm>
            <a:off x="1787213" y="2227731"/>
            <a:ext cx="1309316" cy="13193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7821"/>
                </a:lnTo>
                <a:lnTo>
                  <a:pt x="0" y="15647"/>
                </a:lnTo>
                <a:lnTo>
                  <a:pt x="3002" y="18621"/>
                </a:lnTo>
                <a:lnTo>
                  <a:pt x="6008" y="21600"/>
                </a:lnTo>
                <a:lnTo>
                  <a:pt x="13802" y="21600"/>
                </a:lnTo>
                <a:lnTo>
                  <a:pt x="21600" y="21600"/>
                </a:lnTo>
                <a:lnTo>
                  <a:pt x="21600" y="13856"/>
                </a:lnTo>
                <a:lnTo>
                  <a:pt x="21600" y="6113"/>
                </a:lnTo>
                <a:lnTo>
                  <a:pt x="18631" y="3056"/>
                </a:lnTo>
                <a:lnTo>
                  <a:pt x="15657" y="0"/>
                </a:lnTo>
                <a:lnTo>
                  <a:pt x="7831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921" name="100 block B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1005" y="2488180"/>
            <a:ext cx="1089725" cy="1089725"/>
          </a:xfrm>
          <a:prstGeom prst="rect">
            <a:avLst/>
          </a:prstGeom>
          <a:ln w="12700">
            <a:miter lim="400000"/>
          </a:ln>
        </p:spPr>
      </p:pic>
      <p:pic>
        <p:nvPicPr>
          <p:cNvPr id="922" name="100 block B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8053" y="2488180"/>
            <a:ext cx="1089724" cy="1089725"/>
          </a:xfrm>
          <a:prstGeom prst="rect">
            <a:avLst/>
          </a:prstGeom>
          <a:ln w="12700">
            <a:miter lim="400000"/>
          </a:ln>
        </p:spPr>
      </p:pic>
      <p:pic>
        <p:nvPicPr>
          <p:cNvPr id="923" name="unit B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6622" y="4555870"/>
            <a:ext cx="269329" cy="233681"/>
          </a:xfrm>
          <a:prstGeom prst="rect">
            <a:avLst/>
          </a:prstGeom>
          <a:ln w="12700">
            <a:miter lim="400000"/>
          </a:ln>
        </p:spPr>
      </p:pic>
      <p:pic>
        <p:nvPicPr>
          <p:cNvPr id="924" name="10 block BW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4212" y="3663656"/>
            <a:ext cx="269328" cy="1160860"/>
          </a:xfrm>
          <a:prstGeom prst="rect">
            <a:avLst/>
          </a:prstGeom>
          <a:ln w="12700">
            <a:miter lim="400000"/>
          </a:ln>
        </p:spPr>
      </p:pic>
      <p:pic>
        <p:nvPicPr>
          <p:cNvPr id="925" name="10 block BW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2357" y="3663656"/>
            <a:ext cx="269329" cy="1160860"/>
          </a:xfrm>
          <a:prstGeom prst="rect">
            <a:avLst/>
          </a:prstGeom>
          <a:ln w="12700">
            <a:miter lim="400000"/>
          </a:ln>
        </p:spPr>
      </p:pic>
      <p:pic>
        <p:nvPicPr>
          <p:cNvPr id="926" name="10 block BW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8726" y="3663656"/>
            <a:ext cx="269329" cy="1160860"/>
          </a:xfrm>
          <a:prstGeom prst="rect">
            <a:avLst/>
          </a:prstGeom>
          <a:ln w="12700">
            <a:miter lim="400000"/>
          </a:ln>
        </p:spPr>
      </p:pic>
      <p:pic>
        <p:nvPicPr>
          <p:cNvPr id="927" name="10 block BW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6469" y="3663656"/>
            <a:ext cx="269328" cy="1160860"/>
          </a:xfrm>
          <a:prstGeom prst="rect">
            <a:avLst/>
          </a:prstGeom>
          <a:ln w="12700">
            <a:miter lim="400000"/>
          </a:ln>
        </p:spPr>
      </p:pic>
      <p:sp>
        <p:nvSpPr>
          <p:cNvPr id="928" name="Shape 928"/>
          <p:cNvSpPr/>
          <p:nvPr/>
        </p:nvSpPr>
        <p:spPr>
          <a:xfrm>
            <a:off x="1688236" y="5216155"/>
            <a:ext cx="6006980" cy="385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sz="2900">
                <a:solidFill>
                  <a:srgbClr val="0433FF"/>
                </a:solidFill>
              </a:defRPr>
            </a:lvl1pPr>
          </a:lstStyle>
          <a:p>
            <a:r>
              <a:rPr sz="2039"/>
              <a:t>What would happen if we subtracted one hundred?</a:t>
            </a:r>
          </a:p>
        </p:txBody>
      </p:sp>
      <p:grpSp>
        <p:nvGrpSpPr>
          <p:cNvPr id="931" name="Group 931"/>
          <p:cNvGrpSpPr/>
          <p:nvPr/>
        </p:nvGrpSpPr>
        <p:grpSpPr>
          <a:xfrm>
            <a:off x="6228183" y="1469441"/>
            <a:ext cx="5854500" cy="4570807"/>
            <a:chOff x="12700" y="-2295"/>
            <a:chExt cx="8326398" cy="6500703"/>
          </a:xfrm>
        </p:grpSpPr>
        <p:graphicFrame>
          <p:nvGraphicFramePr>
            <p:cNvPr id="929" name="Table 929"/>
            <p:cNvGraphicFramePr/>
            <p:nvPr/>
          </p:nvGraphicFramePr>
          <p:xfrm>
            <a:off x="12700" y="1031131"/>
            <a:ext cx="8326398" cy="5467277"/>
          </p:xfrm>
          <a:graphic>
            <a:graphicData uri="http://schemas.openxmlformats.org/drawingml/2006/table">
              <a:tbl>
                <a:tblPr/>
                <a:tblGrid>
                  <a:gridCol w="1423010">
                    <a:extLst>
                      <a:ext uri="{9D8B030D-6E8A-4147-A177-3AD203B41FA5}">
                        <a16:colId xmlns:a16="http://schemas.microsoft.com/office/drawing/2014/main" xmlns="" val="20000"/>
                      </a:ext>
                    </a:extLst>
                  </a:gridCol>
                  <a:gridCol w="1523927">
                    <a:extLst>
                      <a:ext uri="{9D8B030D-6E8A-4147-A177-3AD203B41FA5}">
                        <a16:colId xmlns:a16="http://schemas.microsoft.com/office/drawing/2014/main" xmlns="" val="20001"/>
                      </a:ext>
                    </a:extLst>
                  </a:gridCol>
                  <a:gridCol w="1422431">
                    <a:extLst>
                      <a:ext uri="{9D8B030D-6E8A-4147-A177-3AD203B41FA5}">
                        <a16:colId xmlns:a16="http://schemas.microsoft.com/office/drawing/2014/main" xmlns="" val="20002"/>
                      </a:ext>
                    </a:extLst>
                  </a:gridCol>
                  <a:gridCol w="1485132">
                    <a:extLst>
                      <a:ext uri="{9D8B030D-6E8A-4147-A177-3AD203B41FA5}">
                        <a16:colId xmlns:a16="http://schemas.microsoft.com/office/drawing/2014/main" xmlns="" val="20003"/>
                      </a:ext>
                    </a:extLst>
                  </a:gridCol>
                </a:tblGrid>
                <a:tr h="898822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>
                            <a:latin typeface="Comic Sans MS"/>
                            <a:ea typeface="Comic Sans MS"/>
                            <a:cs typeface="Comic Sans MS"/>
                            <a:sym typeface="Comic Sans MS"/>
                          </a:rPr>
                          <a:t>Thousand</a:t>
                        </a:r>
                      </a:p>
                    </a:txBody>
                    <a:tcPr marL="50800" marR="50800" marT="50800" marB="50800" anchor="ctr" horzOverflow="overflow">
                      <a:lnR w="12700">
                        <a:solidFill>
                          <a:srgbClr val="3797C6"/>
                        </a:solidFill>
                        <a:miter lim="400000"/>
                      </a:lnR>
                      <a:lnB w="12700">
                        <a:solidFill>
                          <a:srgbClr val="3797C6"/>
                        </a:solidFill>
                        <a:miter lim="400000"/>
                      </a:lnB>
                      <a:solidFill>
                        <a:srgbClr val="FF93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>
                            <a:latin typeface="Comic Sans MS"/>
                            <a:ea typeface="Comic Sans MS"/>
                            <a:cs typeface="Comic Sans MS"/>
                            <a:sym typeface="Comic Sans MS"/>
                          </a:rPr>
                          <a:t>Hundred</a:t>
                        </a:r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3797C6"/>
                        </a:solidFill>
                        <a:miter lim="400000"/>
                      </a:lnL>
                      <a:lnR w="12700">
                        <a:solidFill>
                          <a:srgbClr val="3797C6"/>
                        </a:solidFill>
                        <a:miter lim="400000"/>
                      </a:lnR>
                      <a:lnB w="12700">
                        <a:solidFill>
                          <a:srgbClr val="3797C6"/>
                        </a:solidFill>
                        <a:miter lim="400000"/>
                      </a:lnB>
                      <a:solidFill>
                        <a:srgbClr val="FF2F9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>
                            <a:latin typeface="Comic Sans MS"/>
                            <a:ea typeface="Comic Sans MS"/>
                            <a:cs typeface="Comic Sans MS"/>
                            <a:sym typeface="Comic Sans MS"/>
                          </a:rPr>
                          <a:t>Tens </a:t>
                        </a:r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3797C6"/>
                        </a:solidFill>
                        <a:miter lim="400000"/>
                      </a:lnL>
                      <a:lnR w="12700">
                        <a:solidFill>
                          <a:srgbClr val="3797C6"/>
                        </a:solidFill>
                        <a:miter lim="400000"/>
                      </a:lnR>
                      <a:lnB w="12700">
                        <a:solidFill>
                          <a:srgbClr val="3797C6"/>
                        </a:solidFill>
                        <a:miter lim="400000"/>
                      </a:lnB>
                      <a:solidFill>
                        <a:schemeClr val="accent6">
                          <a:satOff val="24555"/>
                          <a:lumOff val="22232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>
                            <a:latin typeface="Comic Sans MS"/>
                            <a:ea typeface="Comic Sans MS"/>
                            <a:cs typeface="Comic Sans MS"/>
                            <a:sym typeface="Comic Sans MS"/>
                          </a:rPr>
                          <a:t>Ones</a:t>
                        </a:r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3797C6"/>
                        </a:solidFill>
                        <a:miter lim="400000"/>
                      </a:lnL>
                      <a:lnB w="12700">
                        <a:solidFill>
                          <a:srgbClr val="3797C6"/>
                        </a:solidFill>
                        <a:miter lim="400000"/>
                      </a:lnB>
                      <a:solidFill>
                        <a:schemeClr val="accent1">
                          <a:satOff val="-3355"/>
                          <a:lumOff val="26614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xmlns="" val="10000"/>
                    </a:ext>
                  </a:extLst>
                </a:tr>
                <a:tr h="1397545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5300"/>
                          <a:t>1</a:t>
                        </a:r>
                      </a:p>
                    </a:txBody>
                    <a:tcPr marL="50800" marR="50800" marT="50800" marB="50800" anchor="ctr" horzOverflow="overflow">
                      <a:lnR w="12700">
                        <a:solidFill>
                          <a:srgbClr val="3797C6"/>
                        </a:solidFill>
                        <a:miter lim="400000"/>
                      </a:lnR>
                      <a:lnT w="12700">
                        <a:solidFill>
                          <a:srgbClr val="3797C6"/>
                        </a:solidFill>
                        <a:miter lim="400000"/>
                      </a:lnT>
                      <a:lnB w="12700">
                        <a:solidFill>
                          <a:srgbClr val="3797C6"/>
                        </a:solidFill>
                        <a:miter lim="400000"/>
                      </a:lnB>
                      <a:solidFill>
                        <a:srgbClr val="FF9300">
                          <a:alpha val="50000"/>
                        </a:srgb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5300"/>
                          <a:t>2</a:t>
                        </a:r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3797C6"/>
                        </a:solidFill>
                        <a:miter lim="400000"/>
                      </a:lnL>
                      <a:lnR w="12700">
                        <a:solidFill>
                          <a:srgbClr val="3797C6"/>
                        </a:solidFill>
                        <a:miter lim="400000"/>
                      </a:lnR>
                      <a:lnT w="12700">
                        <a:solidFill>
                          <a:srgbClr val="3797C6"/>
                        </a:solidFill>
                        <a:miter lim="400000"/>
                      </a:lnT>
                      <a:lnB w="12700">
                        <a:solidFill>
                          <a:srgbClr val="3797C6"/>
                        </a:solidFill>
                        <a:miter lim="400000"/>
                      </a:lnB>
                      <a:solidFill>
                        <a:srgbClr val="FF2F92">
                          <a:alpha val="50000"/>
                        </a:srgb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5300"/>
                          <a:t>4</a:t>
                        </a:r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3797C6"/>
                        </a:solidFill>
                        <a:miter lim="400000"/>
                      </a:lnL>
                      <a:lnR w="12700">
                        <a:solidFill>
                          <a:srgbClr val="3797C6"/>
                        </a:solidFill>
                        <a:miter lim="400000"/>
                      </a:lnR>
                      <a:lnT w="12700">
                        <a:solidFill>
                          <a:srgbClr val="3797C6"/>
                        </a:solidFill>
                        <a:miter lim="400000"/>
                      </a:lnT>
                      <a:lnB w="12700">
                        <a:solidFill>
                          <a:srgbClr val="3797C6"/>
                        </a:solidFill>
                        <a:miter lim="400000"/>
                      </a:lnB>
                      <a:solidFill>
                        <a:schemeClr val="accent6">
                          <a:satOff val="24555"/>
                          <a:lumOff val="22232"/>
                          <a:alpha val="5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5300"/>
                          <a:t>1</a:t>
                        </a:r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3797C6"/>
                        </a:solidFill>
                        <a:miter lim="400000"/>
                      </a:lnL>
                      <a:lnT w="12700">
                        <a:solidFill>
                          <a:srgbClr val="3797C6"/>
                        </a:solidFill>
                        <a:miter lim="400000"/>
                      </a:lnT>
                      <a:lnB w="12700">
                        <a:solidFill>
                          <a:srgbClr val="3797C6"/>
                        </a:solidFill>
                        <a:miter lim="400000"/>
                      </a:lnB>
                      <a:solidFill>
                        <a:srgbClr val="13A4EE">
                          <a:alpha val="39541"/>
                        </a:srgb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xmlns="" val="10001"/>
                    </a:ext>
                  </a:extLst>
                </a:tr>
                <a:tr h="1547812">
                  <a:tc>
                    <a:txBody>
                      <a:bodyPr/>
                      <a:lstStyle/>
                      <a:p>
                        <a:pPr defTabSz="914400">
                          <a:defRPr sz="3400">
                            <a:latin typeface="Comic Sans MS"/>
                            <a:ea typeface="Comic Sans MS"/>
                            <a:cs typeface="Comic Sans MS"/>
                            <a:sym typeface="Comic Sans M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R w="12700">
                        <a:solidFill>
                          <a:srgbClr val="3797C6"/>
                        </a:solidFill>
                        <a:miter lim="400000"/>
                      </a:lnR>
                      <a:lnT w="12700">
                        <a:solidFill>
                          <a:srgbClr val="3797C6"/>
                        </a:solidFill>
                        <a:miter lim="400000"/>
                      </a:lnT>
                      <a:solidFill>
                        <a:srgbClr val="FF9300">
                          <a:alpha val="50000"/>
                        </a:srgb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3400">
                            <a:latin typeface="Comic Sans MS"/>
                            <a:ea typeface="Comic Sans MS"/>
                            <a:cs typeface="Comic Sans MS"/>
                            <a:sym typeface="Comic Sans M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3797C6"/>
                        </a:solidFill>
                        <a:miter lim="400000"/>
                      </a:lnL>
                      <a:lnR w="12700">
                        <a:solidFill>
                          <a:srgbClr val="3797C6"/>
                        </a:solidFill>
                        <a:miter lim="400000"/>
                      </a:lnR>
                      <a:lnT w="12700">
                        <a:solidFill>
                          <a:srgbClr val="3797C6"/>
                        </a:solidFill>
                        <a:miter lim="400000"/>
                      </a:lnT>
                      <a:solidFill>
                        <a:srgbClr val="FF2F92">
                          <a:alpha val="50000"/>
                        </a:srgb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3400">
                            <a:latin typeface="Comic Sans MS"/>
                            <a:ea typeface="Comic Sans MS"/>
                            <a:cs typeface="Comic Sans MS"/>
                            <a:sym typeface="Comic Sans M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3797C6"/>
                        </a:solidFill>
                        <a:miter lim="400000"/>
                      </a:lnL>
                      <a:lnR w="12700">
                        <a:solidFill>
                          <a:srgbClr val="3797C6"/>
                        </a:solidFill>
                        <a:miter lim="400000"/>
                      </a:lnR>
                      <a:lnT w="12700">
                        <a:solidFill>
                          <a:srgbClr val="3797C6"/>
                        </a:solidFill>
                        <a:miter lim="400000"/>
                      </a:lnT>
                      <a:solidFill>
                        <a:schemeClr val="accent6">
                          <a:satOff val="24555"/>
                          <a:lumOff val="22232"/>
                          <a:alpha val="5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3400">
                            <a:latin typeface="Comic Sans MS"/>
                            <a:ea typeface="Comic Sans MS"/>
                            <a:cs typeface="Comic Sans MS"/>
                            <a:sym typeface="Comic Sans M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3797C6"/>
                        </a:solidFill>
                        <a:miter lim="400000"/>
                      </a:lnL>
                      <a:lnT w="12700">
                        <a:solidFill>
                          <a:srgbClr val="3797C6"/>
                        </a:solidFill>
                        <a:miter lim="400000"/>
                      </a:lnT>
                      <a:solidFill>
                        <a:srgbClr val="13A4EE">
                          <a:alpha val="39541"/>
                        </a:srgb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xmlns="" val="10002"/>
                    </a:ext>
                  </a:extLst>
                </a:tr>
              </a:tbl>
            </a:graphicData>
          </a:graphic>
        </p:graphicFrame>
        <p:sp>
          <p:nvSpPr>
            <p:cNvPr id="930" name="Shape 930"/>
            <p:cNvSpPr/>
            <p:nvPr/>
          </p:nvSpPr>
          <p:spPr>
            <a:xfrm>
              <a:off x="426594" y="-2295"/>
              <a:ext cx="5452602" cy="9951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spAutoFit/>
            </a:bodyPr>
            <a:lstStyle>
              <a:lvl1pPr>
                <a:defRPr sz="2900">
                  <a:solidFill>
                    <a:srgbClr val="0433FF"/>
                  </a:solidFill>
                </a:defRPr>
              </a:lvl1pPr>
            </a:lstStyle>
            <a:p>
              <a:r>
                <a:rPr sz="2039"/>
                <a:t>What would that look like in a Place Value Chart?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5404912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9" grpId="0" animBg="1" advAuto="0"/>
      <p:bldP spid="920" grpId="0" animBg="1" advAuto="0"/>
      <p:bldP spid="921" grpId="0" animBg="1" advAuto="0"/>
      <p:bldP spid="922" grpId="0" animBg="1" advAuto="0"/>
      <p:bldP spid="922" grpId="1" animBg="1" advAuto="0"/>
      <p:bldP spid="923" grpId="0" animBg="1" advAuto="0"/>
      <p:bldP spid="924" grpId="0" animBg="1" advAuto="0"/>
      <p:bldP spid="925" grpId="0" animBg="1" advAuto="0"/>
      <p:bldP spid="926" grpId="0" animBg="1" advAuto="0"/>
      <p:bldP spid="927" grpId="0" animBg="1" advAuto="0"/>
      <p:bldP spid="928" grpId="0" animBg="1" advAuto="0"/>
      <p:bldP spid="931" grpId="0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Shape 933"/>
          <p:cNvSpPr/>
          <p:nvPr/>
        </p:nvSpPr>
        <p:spPr>
          <a:xfrm>
            <a:off x="5206833" y="155667"/>
            <a:ext cx="1938031" cy="11758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0200"/>
            </a:lvl1pPr>
          </a:lstStyle>
          <a:p>
            <a:r>
              <a:rPr sz="7172"/>
              <a:t>3076</a:t>
            </a:r>
          </a:p>
        </p:txBody>
      </p:sp>
      <p:sp>
        <p:nvSpPr>
          <p:cNvPr id="934" name="Shape 934"/>
          <p:cNvSpPr/>
          <p:nvPr/>
        </p:nvSpPr>
        <p:spPr>
          <a:xfrm>
            <a:off x="1683060" y="1407398"/>
            <a:ext cx="4426360" cy="6997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>
              <a:defRPr sz="2900">
                <a:solidFill>
                  <a:srgbClr val="0433FF"/>
                </a:solidFill>
              </a:defRPr>
            </a:pPr>
            <a:r>
              <a:rPr sz="2039"/>
              <a:t>How would we make this with MABs? </a:t>
            </a:r>
          </a:p>
          <a:p>
            <a:pPr>
              <a:defRPr sz="2900">
                <a:solidFill>
                  <a:srgbClr val="0433FF"/>
                </a:solidFill>
              </a:defRPr>
            </a:pPr>
            <a:r>
              <a:rPr sz="2039"/>
              <a:t>Can you draw it on your Whiteboard?</a:t>
            </a:r>
          </a:p>
        </p:txBody>
      </p:sp>
      <p:grpSp>
        <p:nvGrpSpPr>
          <p:cNvPr id="937" name="Group 937"/>
          <p:cNvGrpSpPr/>
          <p:nvPr/>
        </p:nvGrpSpPr>
        <p:grpSpPr>
          <a:xfrm>
            <a:off x="6418683" y="1386098"/>
            <a:ext cx="5854500" cy="4570807"/>
            <a:chOff x="12700" y="-2295"/>
            <a:chExt cx="8326398" cy="6500703"/>
          </a:xfrm>
        </p:grpSpPr>
        <p:graphicFrame>
          <p:nvGraphicFramePr>
            <p:cNvPr id="935" name="Table 935"/>
            <p:cNvGraphicFramePr/>
            <p:nvPr/>
          </p:nvGraphicFramePr>
          <p:xfrm>
            <a:off x="12700" y="1031131"/>
            <a:ext cx="8326398" cy="5467277"/>
          </p:xfrm>
          <a:graphic>
            <a:graphicData uri="http://schemas.openxmlformats.org/drawingml/2006/table">
              <a:tbl>
                <a:tblPr/>
                <a:tblGrid>
                  <a:gridCol w="1423010">
                    <a:extLst>
                      <a:ext uri="{9D8B030D-6E8A-4147-A177-3AD203B41FA5}">
                        <a16:colId xmlns:a16="http://schemas.microsoft.com/office/drawing/2014/main" xmlns="" val="20000"/>
                      </a:ext>
                    </a:extLst>
                  </a:gridCol>
                  <a:gridCol w="1523927">
                    <a:extLst>
                      <a:ext uri="{9D8B030D-6E8A-4147-A177-3AD203B41FA5}">
                        <a16:colId xmlns:a16="http://schemas.microsoft.com/office/drawing/2014/main" xmlns="" val="20001"/>
                      </a:ext>
                    </a:extLst>
                  </a:gridCol>
                  <a:gridCol w="1422431">
                    <a:extLst>
                      <a:ext uri="{9D8B030D-6E8A-4147-A177-3AD203B41FA5}">
                        <a16:colId xmlns:a16="http://schemas.microsoft.com/office/drawing/2014/main" xmlns="" val="20002"/>
                      </a:ext>
                    </a:extLst>
                  </a:gridCol>
                  <a:gridCol w="1485132">
                    <a:extLst>
                      <a:ext uri="{9D8B030D-6E8A-4147-A177-3AD203B41FA5}">
                        <a16:colId xmlns:a16="http://schemas.microsoft.com/office/drawing/2014/main" xmlns="" val="20003"/>
                      </a:ext>
                    </a:extLst>
                  </a:gridCol>
                </a:tblGrid>
                <a:tr h="898822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>
                            <a:latin typeface="Comic Sans MS"/>
                            <a:ea typeface="Comic Sans MS"/>
                            <a:cs typeface="Comic Sans MS"/>
                            <a:sym typeface="Comic Sans MS"/>
                          </a:rPr>
                          <a:t>Thousand</a:t>
                        </a:r>
                      </a:p>
                    </a:txBody>
                    <a:tcPr marL="50800" marR="50800" marT="50800" marB="50800" anchor="ctr" horzOverflow="overflow">
                      <a:lnR w="12700">
                        <a:solidFill>
                          <a:srgbClr val="3797C6"/>
                        </a:solidFill>
                        <a:miter lim="400000"/>
                      </a:lnR>
                      <a:lnB w="12700">
                        <a:solidFill>
                          <a:srgbClr val="3797C6"/>
                        </a:solidFill>
                        <a:miter lim="400000"/>
                      </a:lnB>
                      <a:solidFill>
                        <a:srgbClr val="FF93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>
                            <a:latin typeface="Comic Sans MS"/>
                            <a:ea typeface="Comic Sans MS"/>
                            <a:cs typeface="Comic Sans MS"/>
                            <a:sym typeface="Comic Sans MS"/>
                          </a:rPr>
                          <a:t>Hundred</a:t>
                        </a:r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3797C6"/>
                        </a:solidFill>
                        <a:miter lim="400000"/>
                      </a:lnL>
                      <a:lnR w="12700">
                        <a:solidFill>
                          <a:srgbClr val="3797C6"/>
                        </a:solidFill>
                        <a:miter lim="400000"/>
                      </a:lnR>
                      <a:lnB w="12700">
                        <a:solidFill>
                          <a:srgbClr val="3797C6"/>
                        </a:solidFill>
                        <a:miter lim="400000"/>
                      </a:lnB>
                      <a:solidFill>
                        <a:srgbClr val="FF2F9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>
                            <a:latin typeface="Comic Sans MS"/>
                            <a:ea typeface="Comic Sans MS"/>
                            <a:cs typeface="Comic Sans MS"/>
                            <a:sym typeface="Comic Sans MS"/>
                          </a:rPr>
                          <a:t>Tens </a:t>
                        </a:r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3797C6"/>
                        </a:solidFill>
                        <a:miter lim="400000"/>
                      </a:lnL>
                      <a:lnR w="12700">
                        <a:solidFill>
                          <a:srgbClr val="3797C6"/>
                        </a:solidFill>
                        <a:miter lim="400000"/>
                      </a:lnR>
                      <a:lnB w="12700">
                        <a:solidFill>
                          <a:srgbClr val="3797C6"/>
                        </a:solidFill>
                        <a:miter lim="400000"/>
                      </a:lnB>
                      <a:solidFill>
                        <a:schemeClr val="accent6">
                          <a:satOff val="24555"/>
                          <a:lumOff val="22232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>
                            <a:latin typeface="Comic Sans MS"/>
                            <a:ea typeface="Comic Sans MS"/>
                            <a:cs typeface="Comic Sans MS"/>
                            <a:sym typeface="Comic Sans MS"/>
                          </a:rPr>
                          <a:t>Ones</a:t>
                        </a:r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3797C6"/>
                        </a:solidFill>
                        <a:miter lim="400000"/>
                      </a:lnL>
                      <a:lnB w="12700">
                        <a:solidFill>
                          <a:srgbClr val="3797C6"/>
                        </a:solidFill>
                        <a:miter lim="400000"/>
                      </a:lnB>
                      <a:solidFill>
                        <a:schemeClr val="accent1">
                          <a:satOff val="-3355"/>
                          <a:lumOff val="26614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xmlns="" val="10000"/>
                    </a:ext>
                  </a:extLst>
                </a:tr>
                <a:tr h="1397545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5300"/>
                          <a:t>1</a:t>
                        </a:r>
                      </a:p>
                    </a:txBody>
                    <a:tcPr marL="50800" marR="50800" marT="50800" marB="50800" anchor="ctr" horzOverflow="overflow">
                      <a:lnR w="12700">
                        <a:solidFill>
                          <a:srgbClr val="3797C6"/>
                        </a:solidFill>
                        <a:miter lim="400000"/>
                      </a:lnR>
                      <a:lnT w="12700">
                        <a:solidFill>
                          <a:srgbClr val="3797C6"/>
                        </a:solidFill>
                        <a:miter lim="400000"/>
                      </a:lnT>
                      <a:lnB w="12700">
                        <a:solidFill>
                          <a:srgbClr val="3797C6"/>
                        </a:solidFill>
                        <a:miter lim="400000"/>
                      </a:lnB>
                      <a:solidFill>
                        <a:srgbClr val="FF9300">
                          <a:alpha val="50000"/>
                        </a:srgb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5300"/>
                          <a:t>2</a:t>
                        </a:r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3797C6"/>
                        </a:solidFill>
                        <a:miter lim="400000"/>
                      </a:lnL>
                      <a:lnR w="12700">
                        <a:solidFill>
                          <a:srgbClr val="3797C6"/>
                        </a:solidFill>
                        <a:miter lim="400000"/>
                      </a:lnR>
                      <a:lnT w="12700">
                        <a:solidFill>
                          <a:srgbClr val="3797C6"/>
                        </a:solidFill>
                        <a:miter lim="400000"/>
                      </a:lnT>
                      <a:lnB w="12700">
                        <a:solidFill>
                          <a:srgbClr val="3797C6"/>
                        </a:solidFill>
                        <a:miter lim="400000"/>
                      </a:lnB>
                      <a:solidFill>
                        <a:srgbClr val="FF2F92">
                          <a:alpha val="50000"/>
                        </a:srgb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5300"/>
                          <a:t>4</a:t>
                        </a:r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3797C6"/>
                        </a:solidFill>
                        <a:miter lim="400000"/>
                      </a:lnL>
                      <a:lnR w="12700">
                        <a:solidFill>
                          <a:srgbClr val="3797C6"/>
                        </a:solidFill>
                        <a:miter lim="400000"/>
                      </a:lnR>
                      <a:lnT w="12700">
                        <a:solidFill>
                          <a:srgbClr val="3797C6"/>
                        </a:solidFill>
                        <a:miter lim="400000"/>
                      </a:lnT>
                      <a:lnB w="12700">
                        <a:solidFill>
                          <a:srgbClr val="3797C6"/>
                        </a:solidFill>
                        <a:miter lim="400000"/>
                      </a:lnB>
                      <a:solidFill>
                        <a:schemeClr val="accent6">
                          <a:satOff val="24555"/>
                          <a:lumOff val="22232"/>
                          <a:alpha val="5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5300"/>
                          <a:t>1</a:t>
                        </a:r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3797C6"/>
                        </a:solidFill>
                        <a:miter lim="400000"/>
                      </a:lnL>
                      <a:lnT w="12700">
                        <a:solidFill>
                          <a:srgbClr val="3797C6"/>
                        </a:solidFill>
                        <a:miter lim="400000"/>
                      </a:lnT>
                      <a:lnB w="12700">
                        <a:solidFill>
                          <a:srgbClr val="3797C6"/>
                        </a:solidFill>
                        <a:miter lim="400000"/>
                      </a:lnB>
                      <a:solidFill>
                        <a:srgbClr val="13A4EE">
                          <a:alpha val="39541"/>
                        </a:srgb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xmlns="" val="10001"/>
                    </a:ext>
                  </a:extLst>
                </a:tr>
                <a:tr h="1547812">
                  <a:tc>
                    <a:txBody>
                      <a:bodyPr/>
                      <a:lstStyle/>
                      <a:p>
                        <a:pPr defTabSz="914400">
                          <a:defRPr sz="3400">
                            <a:latin typeface="Comic Sans MS"/>
                            <a:ea typeface="Comic Sans MS"/>
                            <a:cs typeface="Comic Sans MS"/>
                            <a:sym typeface="Comic Sans M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R w="12700">
                        <a:solidFill>
                          <a:srgbClr val="3797C6"/>
                        </a:solidFill>
                        <a:miter lim="400000"/>
                      </a:lnR>
                      <a:lnT w="12700">
                        <a:solidFill>
                          <a:srgbClr val="3797C6"/>
                        </a:solidFill>
                        <a:miter lim="400000"/>
                      </a:lnT>
                      <a:solidFill>
                        <a:srgbClr val="FF9300">
                          <a:alpha val="50000"/>
                        </a:srgb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3400">
                            <a:latin typeface="Comic Sans MS"/>
                            <a:ea typeface="Comic Sans MS"/>
                            <a:cs typeface="Comic Sans MS"/>
                            <a:sym typeface="Comic Sans M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3797C6"/>
                        </a:solidFill>
                        <a:miter lim="400000"/>
                      </a:lnL>
                      <a:lnR w="12700">
                        <a:solidFill>
                          <a:srgbClr val="3797C6"/>
                        </a:solidFill>
                        <a:miter lim="400000"/>
                      </a:lnR>
                      <a:lnT w="12700">
                        <a:solidFill>
                          <a:srgbClr val="3797C6"/>
                        </a:solidFill>
                        <a:miter lim="400000"/>
                      </a:lnT>
                      <a:solidFill>
                        <a:srgbClr val="FF2F92">
                          <a:alpha val="50000"/>
                        </a:srgb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3400">
                            <a:latin typeface="Comic Sans MS"/>
                            <a:ea typeface="Comic Sans MS"/>
                            <a:cs typeface="Comic Sans MS"/>
                            <a:sym typeface="Comic Sans M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3797C6"/>
                        </a:solidFill>
                        <a:miter lim="400000"/>
                      </a:lnL>
                      <a:lnR w="12700">
                        <a:solidFill>
                          <a:srgbClr val="3797C6"/>
                        </a:solidFill>
                        <a:miter lim="400000"/>
                      </a:lnR>
                      <a:lnT w="12700">
                        <a:solidFill>
                          <a:srgbClr val="3797C6"/>
                        </a:solidFill>
                        <a:miter lim="400000"/>
                      </a:lnT>
                      <a:solidFill>
                        <a:schemeClr val="accent6">
                          <a:satOff val="24555"/>
                          <a:lumOff val="22232"/>
                          <a:alpha val="5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3400">
                            <a:latin typeface="Comic Sans MS"/>
                            <a:ea typeface="Comic Sans MS"/>
                            <a:cs typeface="Comic Sans MS"/>
                            <a:sym typeface="Comic Sans M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3797C6"/>
                        </a:solidFill>
                        <a:miter lim="400000"/>
                      </a:lnL>
                      <a:lnT w="12700">
                        <a:solidFill>
                          <a:srgbClr val="3797C6"/>
                        </a:solidFill>
                        <a:miter lim="400000"/>
                      </a:lnT>
                      <a:solidFill>
                        <a:srgbClr val="13A4EE">
                          <a:alpha val="39541"/>
                        </a:srgb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xmlns="" val="10002"/>
                    </a:ext>
                  </a:extLst>
                </a:tr>
              </a:tbl>
            </a:graphicData>
          </a:graphic>
        </p:graphicFrame>
        <p:sp>
          <p:nvSpPr>
            <p:cNvPr id="936" name="Shape 936"/>
            <p:cNvSpPr/>
            <p:nvPr/>
          </p:nvSpPr>
          <p:spPr>
            <a:xfrm>
              <a:off x="426594" y="-2295"/>
              <a:ext cx="5452602" cy="9951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spAutoFit/>
            </a:bodyPr>
            <a:lstStyle>
              <a:lvl1pPr>
                <a:defRPr sz="2900">
                  <a:solidFill>
                    <a:srgbClr val="0433FF"/>
                  </a:solidFill>
                </a:defRPr>
              </a:lvl1pPr>
            </a:lstStyle>
            <a:p>
              <a:r>
                <a:rPr sz="2039"/>
                <a:t>What would that look like in a Place Value Chart?</a:t>
              </a:r>
            </a:p>
          </p:txBody>
        </p:sp>
      </p:grpSp>
      <p:sp>
        <p:nvSpPr>
          <p:cNvPr id="938" name="Shape 938"/>
          <p:cNvSpPr/>
          <p:nvPr/>
        </p:nvSpPr>
        <p:spPr>
          <a:xfrm>
            <a:off x="1613305" y="5223674"/>
            <a:ext cx="6006980" cy="385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sz="2900">
                <a:solidFill>
                  <a:srgbClr val="0433FF"/>
                </a:solidFill>
              </a:defRPr>
            </a:lvl1pPr>
          </a:lstStyle>
          <a:p>
            <a:r>
              <a:rPr sz="2039"/>
              <a:t>What would happen if we subtracted one hundred?</a:t>
            </a:r>
          </a:p>
        </p:txBody>
      </p:sp>
      <p:pic>
        <p:nvPicPr>
          <p:cNvPr id="939" name="pasted-image.bmp"/>
          <p:cNvPicPr>
            <a:picLocks noChangeAspect="1"/>
          </p:cNvPicPr>
          <p:nvPr/>
        </p:nvPicPr>
        <p:blipFill>
          <a:blip r:embed="rId2"/>
          <a:srcRect l="1308" t="2638" r="79473" b="58154"/>
          <a:stretch>
            <a:fillRect/>
          </a:stretch>
        </p:blipFill>
        <p:spPr>
          <a:xfrm>
            <a:off x="1688178" y="2300109"/>
            <a:ext cx="936223" cy="9431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7828"/>
                </a:lnTo>
                <a:lnTo>
                  <a:pt x="0" y="15650"/>
                </a:lnTo>
                <a:lnTo>
                  <a:pt x="3007" y="18628"/>
                </a:lnTo>
                <a:lnTo>
                  <a:pt x="6007" y="21600"/>
                </a:lnTo>
                <a:lnTo>
                  <a:pt x="13803" y="21600"/>
                </a:lnTo>
                <a:lnTo>
                  <a:pt x="21600" y="21600"/>
                </a:lnTo>
                <a:lnTo>
                  <a:pt x="21600" y="13861"/>
                </a:lnTo>
                <a:lnTo>
                  <a:pt x="21600" y="6116"/>
                </a:lnTo>
                <a:lnTo>
                  <a:pt x="18626" y="3061"/>
                </a:lnTo>
                <a:lnTo>
                  <a:pt x="15658" y="0"/>
                </a:lnTo>
                <a:lnTo>
                  <a:pt x="7829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940" name="100 block B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9182" y="3521234"/>
            <a:ext cx="696516" cy="696516"/>
          </a:xfrm>
          <a:prstGeom prst="rect">
            <a:avLst/>
          </a:prstGeom>
          <a:ln w="12700">
            <a:miter lim="400000"/>
          </a:ln>
        </p:spPr>
      </p:pic>
      <p:pic>
        <p:nvPicPr>
          <p:cNvPr id="941" name="pasted-image.bmp"/>
          <p:cNvPicPr>
            <a:picLocks noChangeAspect="1"/>
          </p:cNvPicPr>
          <p:nvPr/>
        </p:nvPicPr>
        <p:blipFill>
          <a:blip r:embed="rId2"/>
          <a:srcRect l="1308" t="2638" r="79473" b="58154"/>
          <a:stretch>
            <a:fillRect/>
          </a:stretch>
        </p:blipFill>
        <p:spPr>
          <a:xfrm>
            <a:off x="2605158" y="2300109"/>
            <a:ext cx="936222" cy="9431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7828"/>
                </a:lnTo>
                <a:lnTo>
                  <a:pt x="0" y="15650"/>
                </a:lnTo>
                <a:lnTo>
                  <a:pt x="3007" y="18628"/>
                </a:lnTo>
                <a:lnTo>
                  <a:pt x="6007" y="21600"/>
                </a:lnTo>
                <a:lnTo>
                  <a:pt x="13803" y="21600"/>
                </a:lnTo>
                <a:lnTo>
                  <a:pt x="21600" y="21600"/>
                </a:lnTo>
                <a:lnTo>
                  <a:pt x="21600" y="13861"/>
                </a:lnTo>
                <a:lnTo>
                  <a:pt x="21600" y="6116"/>
                </a:lnTo>
                <a:lnTo>
                  <a:pt x="18626" y="3061"/>
                </a:lnTo>
                <a:lnTo>
                  <a:pt x="15658" y="0"/>
                </a:lnTo>
                <a:lnTo>
                  <a:pt x="7829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942" name="pasted-image.bmp"/>
          <p:cNvPicPr>
            <a:picLocks noChangeAspect="1"/>
          </p:cNvPicPr>
          <p:nvPr/>
        </p:nvPicPr>
        <p:blipFill>
          <a:blip r:embed="rId2"/>
          <a:srcRect l="1308" t="2638" r="79473" b="58154"/>
          <a:stretch>
            <a:fillRect/>
          </a:stretch>
        </p:blipFill>
        <p:spPr>
          <a:xfrm>
            <a:off x="3560530" y="2300109"/>
            <a:ext cx="936222" cy="9431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7828"/>
                </a:lnTo>
                <a:lnTo>
                  <a:pt x="0" y="15650"/>
                </a:lnTo>
                <a:lnTo>
                  <a:pt x="3007" y="18628"/>
                </a:lnTo>
                <a:lnTo>
                  <a:pt x="6007" y="21600"/>
                </a:lnTo>
                <a:lnTo>
                  <a:pt x="13803" y="21600"/>
                </a:lnTo>
                <a:lnTo>
                  <a:pt x="21600" y="21600"/>
                </a:lnTo>
                <a:lnTo>
                  <a:pt x="21600" y="13861"/>
                </a:lnTo>
                <a:lnTo>
                  <a:pt x="21600" y="6116"/>
                </a:lnTo>
                <a:lnTo>
                  <a:pt x="18626" y="3061"/>
                </a:lnTo>
                <a:lnTo>
                  <a:pt x="15658" y="0"/>
                </a:lnTo>
                <a:lnTo>
                  <a:pt x="7829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943" name="unit B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5395" y="3469639"/>
            <a:ext cx="194863" cy="169073"/>
          </a:xfrm>
          <a:prstGeom prst="rect">
            <a:avLst/>
          </a:prstGeom>
          <a:ln w="12700">
            <a:miter lim="400000"/>
          </a:ln>
        </p:spPr>
      </p:pic>
      <p:pic>
        <p:nvPicPr>
          <p:cNvPr id="944" name="10 block BW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6200" y="2441054"/>
            <a:ext cx="194864" cy="839903"/>
          </a:xfrm>
          <a:prstGeom prst="rect">
            <a:avLst/>
          </a:prstGeom>
          <a:ln w="12700">
            <a:miter lim="400000"/>
          </a:ln>
        </p:spPr>
      </p:pic>
      <p:pic>
        <p:nvPicPr>
          <p:cNvPr id="945" name="10 block BW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8135" y="2441054"/>
            <a:ext cx="194864" cy="839903"/>
          </a:xfrm>
          <a:prstGeom prst="rect">
            <a:avLst/>
          </a:prstGeom>
          <a:ln w="12700">
            <a:miter lim="400000"/>
          </a:ln>
        </p:spPr>
      </p:pic>
      <p:pic>
        <p:nvPicPr>
          <p:cNvPr id="946" name="10 block BW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3010" y="2441054"/>
            <a:ext cx="194863" cy="839903"/>
          </a:xfrm>
          <a:prstGeom prst="rect">
            <a:avLst/>
          </a:prstGeom>
          <a:ln w="12700">
            <a:miter lim="400000"/>
          </a:ln>
        </p:spPr>
      </p:pic>
      <p:pic>
        <p:nvPicPr>
          <p:cNvPr id="947" name="10 block BW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5822" y="2441054"/>
            <a:ext cx="194863" cy="839903"/>
          </a:xfrm>
          <a:prstGeom prst="rect">
            <a:avLst/>
          </a:prstGeom>
          <a:ln w="12700">
            <a:miter lim="400000"/>
          </a:ln>
        </p:spPr>
      </p:pic>
      <p:pic>
        <p:nvPicPr>
          <p:cNvPr id="948" name="10 block BW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4674" y="2441054"/>
            <a:ext cx="194863" cy="839903"/>
          </a:xfrm>
          <a:prstGeom prst="rect">
            <a:avLst/>
          </a:prstGeom>
          <a:ln w="12700">
            <a:miter lim="400000"/>
          </a:ln>
        </p:spPr>
      </p:pic>
      <p:pic>
        <p:nvPicPr>
          <p:cNvPr id="949" name="10 block BW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7485" y="2441054"/>
            <a:ext cx="194863" cy="839903"/>
          </a:xfrm>
          <a:prstGeom prst="rect">
            <a:avLst/>
          </a:prstGeom>
          <a:ln w="12700">
            <a:miter lim="400000"/>
          </a:ln>
        </p:spPr>
      </p:pic>
      <p:pic>
        <p:nvPicPr>
          <p:cNvPr id="950" name="10 block BW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5442" y="2441054"/>
            <a:ext cx="194864" cy="839903"/>
          </a:xfrm>
          <a:prstGeom prst="rect">
            <a:avLst/>
          </a:prstGeom>
          <a:ln w="12700">
            <a:miter lim="400000"/>
          </a:ln>
        </p:spPr>
      </p:pic>
      <p:pic>
        <p:nvPicPr>
          <p:cNvPr id="951" name="unit B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1020" y="3469639"/>
            <a:ext cx="194864" cy="169073"/>
          </a:xfrm>
          <a:prstGeom prst="rect">
            <a:avLst/>
          </a:prstGeom>
          <a:ln w="12700">
            <a:miter lim="400000"/>
          </a:ln>
        </p:spPr>
      </p:pic>
      <p:pic>
        <p:nvPicPr>
          <p:cNvPr id="952" name="unit B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1035" y="3469639"/>
            <a:ext cx="194864" cy="169073"/>
          </a:xfrm>
          <a:prstGeom prst="rect">
            <a:avLst/>
          </a:prstGeom>
          <a:ln w="12700">
            <a:miter lim="400000"/>
          </a:ln>
        </p:spPr>
      </p:pic>
      <p:pic>
        <p:nvPicPr>
          <p:cNvPr id="953" name="unit B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9614" y="3469639"/>
            <a:ext cx="194864" cy="169073"/>
          </a:xfrm>
          <a:prstGeom prst="rect">
            <a:avLst/>
          </a:prstGeom>
          <a:ln w="12700">
            <a:miter lim="400000"/>
          </a:ln>
        </p:spPr>
      </p:pic>
      <p:pic>
        <p:nvPicPr>
          <p:cNvPr id="954" name="unit B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1959" y="3469639"/>
            <a:ext cx="194863" cy="169073"/>
          </a:xfrm>
          <a:prstGeom prst="rect">
            <a:avLst/>
          </a:prstGeom>
          <a:ln w="12700">
            <a:miter lim="400000"/>
          </a:ln>
        </p:spPr>
      </p:pic>
      <p:pic>
        <p:nvPicPr>
          <p:cNvPr id="955" name="unit B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2427" y="3469639"/>
            <a:ext cx="194863" cy="169073"/>
          </a:xfrm>
          <a:prstGeom prst="rect">
            <a:avLst/>
          </a:prstGeom>
          <a:ln w="12700">
            <a:miter lim="400000"/>
          </a:ln>
        </p:spPr>
      </p:pic>
      <p:pic>
        <p:nvPicPr>
          <p:cNvPr id="956" name="100 block B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6753" y="3523199"/>
            <a:ext cx="696516" cy="696516"/>
          </a:xfrm>
          <a:prstGeom prst="rect">
            <a:avLst/>
          </a:prstGeom>
          <a:ln w="12700">
            <a:miter lim="400000"/>
          </a:ln>
        </p:spPr>
      </p:pic>
      <p:pic>
        <p:nvPicPr>
          <p:cNvPr id="957" name="100 block B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6063" y="3523199"/>
            <a:ext cx="696516" cy="696516"/>
          </a:xfrm>
          <a:prstGeom prst="rect">
            <a:avLst/>
          </a:prstGeom>
          <a:ln w="12700">
            <a:miter lim="400000"/>
          </a:ln>
        </p:spPr>
      </p:pic>
      <p:pic>
        <p:nvPicPr>
          <p:cNvPr id="958" name="100 block B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1226" y="3523199"/>
            <a:ext cx="696516" cy="696516"/>
          </a:xfrm>
          <a:prstGeom prst="rect">
            <a:avLst/>
          </a:prstGeom>
          <a:ln w="12700">
            <a:miter lim="400000"/>
          </a:ln>
        </p:spPr>
      </p:pic>
      <p:pic>
        <p:nvPicPr>
          <p:cNvPr id="959" name="100 block B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9182" y="4324906"/>
            <a:ext cx="696516" cy="696516"/>
          </a:xfrm>
          <a:prstGeom prst="rect">
            <a:avLst/>
          </a:prstGeom>
          <a:ln w="12700">
            <a:miter lim="400000"/>
          </a:ln>
        </p:spPr>
      </p:pic>
      <p:pic>
        <p:nvPicPr>
          <p:cNvPr id="960" name="100 block B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6753" y="4324906"/>
            <a:ext cx="696516" cy="696516"/>
          </a:xfrm>
          <a:prstGeom prst="rect">
            <a:avLst/>
          </a:prstGeom>
          <a:ln w="12700">
            <a:miter lim="400000"/>
          </a:ln>
        </p:spPr>
      </p:pic>
      <p:pic>
        <p:nvPicPr>
          <p:cNvPr id="961" name="100 block B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6063" y="4324906"/>
            <a:ext cx="696516" cy="696516"/>
          </a:xfrm>
          <a:prstGeom prst="rect">
            <a:avLst/>
          </a:prstGeom>
          <a:ln w="12700">
            <a:miter lim="400000"/>
          </a:ln>
        </p:spPr>
      </p:pic>
      <p:pic>
        <p:nvPicPr>
          <p:cNvPr id="962" name="100 block B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8705" y="4324906"/>
            <a:ext cx="696516" cy="696516"/>
          </a:xfrm>
          <a:prstGeom prst="rect">
            <a:avLst/>
          </a:prstGeom>
          <a:ln w="12700">
            <a:miter lim="400000"/>
          </a:ln>
        </p:spPr>
      </p:pic>
      <p:pic>
        <p:nvPicPr>
          <p:cNvPr id="963" name="100 block B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7309" y="4324906"/>
            <a:ext cx="696516" cy="696516"/>
          </a:xfrm>
          <a:prstGeom prst="rect">
            <a:avLst/>
          </a:prstGeom>
          <a:ln w="12700">
            <a:miter lim="400000"/>
          </a:ln>
        </p:spPr>
      </p:pic>
      <p:pic>
        <p:nvPicPr>
          <p:cNvPr id="964" name="100 block B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5913" y="4324906"/>
            <a:ext cx="696516" cy="69651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4867164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fill="hold"/>
                                        <p:tgtEl>
                                          <p:spTgt spid="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7" fill="hold"/>
                                        <p:tgtEl>
                                          <p:spTgt spid="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" fill="hold"/>
                                        <p:tgtEl>
                                          <p:spTgt spid="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3" fill="hold"/>
                                        <p:tgtEl>
                                          <p:spTgt spid="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6" fill="hold"/>
                                        <p:tgtEl>
                                          <p:spTgt spid="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9" fill="hold"/>
                                        <p:tgtEl>
                                          <p:spTgt spid="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2" fill="hold"/>
                                        <p:tgtEl>
                                          <p:spTgt spid="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5" fill="hold"/>
                                        <p:tgtEl>
                                          <p:spTgt spid="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8" fill="hold"/>
                                        <p:tgtEl>
                                          <p:spTgt spid="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2" fill="hold"/>
                                        <p:tgtEl>
                                          <p:spTgt spid="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4" grpId="0" animBg="1" advAuto="0"/>
      <p:bldP spid="937" grpId="0" animBg="1" advAuto="0"/>
      <p:bldP spid="938" grpId="0" animBg="1" advAuto="0"/>
      <p:bldP spid="939" grpId="0" animBg="1" advAuto="0"/>
      <p:bldP spid="940" grpId="0" animBg="1" advAuto="0"/>
      <p:bldP spid="941" grpId="0" animBg="1" advAuto="0"/>
      <p:bldP spid="942" grpId="0" animBg="1" advAuto="0"/>
      <p:bldP spid="942" grpId="1" animBg="1" advAuto="0"/>
      <p:bldP spid="943" grpId="0" animBg="1" advAuto="0"/>
      <p:bldP spid="944" grpId="0" animBg="1" advAuto="0"/>
      <p:bldP spid="945" grpId="0" animBg="1" advAuto="0"/>
      <p:bldP spid="946" grpId="0" animBg="1" advAuto="0"/>
      <p:bldP spid="947" grpId="0" animBg="1" advAuto="0"/>
      <p:bldP spid="948" grpId="0" animBg="1" advAuto="0"/>
      <p:bldP spid="949" grpId="0" animBg="1" advAuto="0"/>
      <p:bldP spid="950" grpId="0" animBg="1" advAuto="0"/>
      <p:bldP spid="951" grpId="0" animBg="1" advAuto="0"/>
      <p:bldP spid="952" grpId="0" animBg="1" advAuto="0"/>
      <p:bldP spid="953" grpId="0" animBg="1" advAuto="0"/>
      <p:bldP spid="954" grpId="0" animBg="1" advAuto="0"/>
      <p:bldP spid="955" grpId="0" animBg="1" advAuto="0"/>
      <p:bldP spid="956" grpId="0" animBg="1" advAuto="0"/>
      <p:bldP spid="957" grpId="0" animBg="1" advAuto="0"/>
      <p:bldP spid="958" grpId="0" animBg="1" advAuto="0"/>
      <p:bldP spid="959" grpId="0" animBg="1" advAuto="0"/>
      <p:bldP spid="960" grpId="0" animBg="1" advAuto="0"/>
      <p:bldP spid="961" grpId="0" animBg="1" advAuto="0"/>
      <p:bldP spid="962" grpId="0" animBg="1" advAuto="0"/>
      <p:bldP spid="963" grpId="0" animBg="1" advAuto="0"/>
      <p:bldP spid="964" grpId="0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Shape 540"/>
          <p:cNvSpPr/>
          <p:nvPr/>
        </p:nvSpPr>
        <p:spPr>
          <a:xfrm>
            <a:off x="1817782" y="293098"/>
            <a:ext cx="1816203" cy="6996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58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4078"/>
              <a:t>You do!</a:t>
            </a:r>
          </a:p>
        </p:txBody>
      </p:sp>
      <p:sp>
        <p:nvSpPr>
          <p:cNvPr id="541" name="Shape 541"/>
          <p:cNvSpPr/>
          <p:nvPr/>
        </p:nvSpPr>
        <p:spPr>
          <a:xfrm>
            <a:off x="897272" y="1937275"/>
            <a:ext cx="2412520" cy="3632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 sz="47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sz="3305"/>
              <a:t>521 - 10 = </a:t>
            </a:r>
          </a:p>
          <a:p>
            <a:pPr>
              <a:defRPr sz="4700">
                <a:latin typeface="Comic Sans MS"/>
                <a:ea typeface="Comic Sans MS"/>
                <a:cs typeface="Comic Sans MS"/>
                <a:sym typeface="Comic Sans MS"/>
              </a:defRPr>
            </a:pPr>
            <a:endParaRPr sz="3305" dirty="0"/>
          </a:p>
          <a:p>
            <a:pPr>
              <a:defRPr sz="47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sz="3305" dirty="0"/>
              <a:t>321 + 100 = </a:t>
            </a:r>
          </a:p>
          <a:p>
            <a:pPr>
              <a:defRPr sz="4700">
                <a:latin typeface="Comic Sans MS"/>
                <a:ea typeface="Comic Sans MS"/>
                <a:cs typeface="Comic Sans MS"/>
                <a:sym typeface="Comic Sans MS"/>
              </a:defRPr>
            </a:pPr>
            <a:endParaRPr sz="3305" dirty="0"/>
          </a:p>
          <a:p>
            <a:pPr>
              <a:defRPr sz="47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sz="3305" dirty="0"/>
              <a:t>231 - 100 = </a:t>
            </a:r>
          </a:p>
          <a:p>
            <a:pPr>
              <a:defRPr sz="4700">
                <a:latin typeface="Comic Sans MS"/>
                <a:ea typeface="Comic Sans MS"/>
                <a:cs typeface="Comic Sans MS"/>
                <a:sym typeface="Comic Sans MS"/>
              </a:defRPr>
            </a:pPr>
            <a:endParaRPr sz="3305" dirty="0"/>
          </a:p>
          <a:p>
            <a:pPr>
              <a:defRPr sz="47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sz="3305" dirty="0"/>
              <a:t>546 + 10 = </a:t>
            </a:r>
          </a:p>
        </p:txBody>
      </p:sp>
      <p:sp>
        <p:nvSpPr>
          <p:cNvPr id="542" name="Shape 542"/>
          <p:cNvSpPr/>
          <p:nvPr/>
        </p:nvSpPr>
        <p:spPr>
          <a:xfrm>
            <a:off x="6690576" y="1238173"/>
            <a:ext cx="3738204" cy="46495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 sz="47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sz="3305"/>
              <a:t>2134 - 1000 = </a:t>
            </a:r>
          </a:p>
          <a:p>
            <a:pPr>
              <a:defRPr sz="4700">
                <a:latin typeface="Comic Sans MS"/>
                <a:ea typeface="Comic Sans MS"/>
                <a:cs typeface="Comic Sans MS"/>
                <a:sym typeface="Comic Sans MS"/>
              </a:defRPr>
            </a:pPr>
            <a:endParaRPr sz="3305" dirty="0"/>
          </a:p>
          <a:p>
            <a:pPr>
              <a:defRPr sz="47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sz="3305" dirty="0"/>
              <a:t>8716 + 100 = </a:t>
            </a:r>
          </a:p>
          <a:p>
            <a:pPr>
              <a:defRPr sz="4700">
                <a:latin typeface="Comic Sans MS"/>
                <a:ea typeface="Comic Sans MS"/>
                <a:cs typeface="Comic Sans MS"/>
                <a:sym typeface="Comic Sans MS"/>
              </a:defRPr>
            </a:pPr>
            <a:endParaRPr sz="3305" dirty="0"/>
          </a:p>
          <a:p>
            <a:pPr>
              <a:defRPr sz="47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sz="3305" dirty="0"/>
              <a:t>19 021 - 1000 = </a:t>
            </a:r>
          </a:p>
          <a:p>
            <a:pPr>
              <a:defRPr sz="4700">
                <a:latin typeface="Comic Sans MS"/>
                <a:ea typeface="Comic Sans MS"/>
                <a:cs typeface="Comic Sans MS"/>
                <a:sym typeface="Comic Sans MS"/>
              </a:defRPr>
            </a:pPr>
            <a:endParaRPr sz="3305" dirty="0"/>
          </a:p>
          <a:p>
            <a:pPr>
              <a:defRPr sz="47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sz="3305" dirty="0"/>
              <a:t>12 453 + 10 000 =</a:t>
            </a:r>
          </a:p>
          <a:p>
            <a:pPr>
              <a:defRPr sz="4700">
                <a:latin typeface="Comic Sans MS"/>
                <a:ea typeface="Comic Sans MS"/>
                <a:cs typeface="Comic Sans MS"/>
                <a:sym typeface="Comic Sans MS"/>
              </a:defRPr>
            </a:pPr>
            <a:endParaRPr sz="3305" dirty="0"/>
          </a:p>
          <a:p>
            <a:pPr>
              <a:defRPr sz="47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sz="3305" dirty="0"/>
              <a:t>34 565 - 10 000 = </a:t>
            </a:r>
          </a:p>
        </p:txBody>
      </p:sp>
    </p:spTree>
    <p:extLst>
      <p:ext uri="{BB962C8B-B14F-4D97-AF65-F5344CB8AC3E}">
        <p14:creationId xmlns:p14="http://schemas.microsoft.com/office/powerpoint/2010/main" val="2132110342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1100" y="0"/>
            <a:ext cx="6582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38415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549" y="764116"/>
            <a:ext cx="4929879" cy="4993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8849" y="226899"/>
            <a:ext cx="5120217" cy="663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472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/>
        </p:nvSpPr>
        <p:spPr>
          <a:xfrm>
            <a:off x="1791489" y="914402"/>
            <a:ext cx="8554295" cy="5225143"/>
          </a:xfrm>
          <a:prstGeom prst="rect">
            <a:avLst/>
          </a:prstGeom>
          <a:solidFill>
            <a:srgbClr val="00B0F0">
              <a:alpha val="67000"/>
            </a:srgbClr>
          </a:solidFill>
          <a:ln w="63500">
            <a:solidFill>
              <a:srgbClr val="FFFFFF"/>
            </a:solidFill>
            <a:miter lim="400000"/>
          </a:ln>
          <a:effectLst>
            <a:outerShdw blurRad="38100" dist="25400" dir="5400000" rotWithShape="0">
              <a:srgbClr val="000000">
                <a:alpha val="16101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21" name="Shape 121"/>
          <p:cNvSpPr/>
          <p:nvPr/>
        </p:nvSpPr>
        <p:spPr>
          <a:xfrm>
            <a:off x="2280406" y="1432263"/>
            <a:ext cx="7576459" cy="4442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algn="ctr">
              <a:defRPr>
                <a:latin typeface="+mn-lt"/>
                <a:ea typeface="+mn-ea"/>
                <a:cs typeface="+mn-cs"/>
                <a:sym typeface="Helvetica Light"/>
              </a:defRPr>
            </a:pPr>
            <a:r>
              <a:rPr sz="3600" b="1" dirty="0">
                <a:latin typeface="Arial" charset="0"/>
                <a:ea typeface="Arial" charset="0"/>
                <a:cs typeface="Arial" charset="0"/>
              </a:rPr>
              <a:t>WALT</a:t>
            </a:r>
            <a:r>
              <a:rPr sz="3600" dirty="0">
                <a:latin typeface="Arial" charset="0"/>
                <a:ea typeface="Arial" charset="0"/>
                <a:cs typeface="Arial" charset="0"/>
              </a:rPr>
              <a:t>: </a:t>
            </a:r>
            <a:endParaRPr lang="en-AU" sz="3600" dirty="0">
              <a:latin typeface="Arial" charset="0"/>
              <a:ea typeface="Arial" charset="0"/>
              <a:cs typeface="Arial" charset="0"/>
            </a:endParaRPr>
          </a:p>
          <a:p>
            <a:pPr algn="ctr">
              <a:defRPr>
                <a:latin typeface="+mn-lt"/>
                <a:ea typeface="+mn-ea"/>
                <a:cs typeface="+mn-cs"/>
                <a:sym typeface="Helvetica Light"/>
              </a:defRPr>
            </a:pPr>
            <a:r>
              <a:rPr lang="en-AU" sz="2800" dirty="0">
                <a:latin typeface="Arial" charset="0"/>
                <a:ea typeface="Arial" charset="0"/>
                <a:cs typeface="Arial" charset="0"/>
              </a:rPr>
              <a:t>Find ‘more than’ and ‘less than’ a given number within 100 000. </a:t>
            </a:r>
          </a:p>
          <a:p>
            <a:pPr algn="ctr">
              <a:defRPr>
                <a:latin typeface="+mn-lt"/>
                <a:ea typeface="+mn-ea"/>
                <a:cs typeface="+mn-cs"/>
                <a:sym typeface="Helvetica Light"/>
              </a:defRPr>
            </a:pPr>
            <a:endParaRPr lang="en-AU" sz="3600" dirty="0">
              <a:latin typeface="Arial" charset="0"/>
              <a:ea typeface="Arial" charset="0"/>
              <a:cs typeface="Arial" charset="0"/>
            </a:endParaRPr>
          </a:p>
          <a:p>
            <a:pPr algn="ctr">
              <a:defRPr>
                <a:latin typeface="+mn-lt"/>
                <a:ea typeface="+mn-ea"/>
                <a:cs typeface="+mn-cs"/>
                <a:sym typeface="Helvetica Light"/>
              </a:defRPr>
            </a:pPr>
            <a:r>
              <a:rPr lang="en-AU" sz="3600" b="1" dirty="0">
                <a:latin typeface="Arial" charset="0"/>
                <a:ea typeface="Arial" charset="0"/>
                <a:cs typeface="Arial" charset="0"/>
              </a:rPr>
              <a:t>WILF</a:t>
            </a:r>
            <a:r>
              <a:rPr lang="en-AU" sz="3600" dirty="0">
                <a:latin typeface="Arial" charset="0"/>
                <a:ea typeface="Arial" charset="0"/>
                <a:cs typeface="Arial" charset="0"/>
              </a:rPr>
              <a:t>:</a:t>
            </a:r>
          </a:p>
          <a:p>
            <a:pPr marL="457200" lvl="0" indent="-457200">
              <a:buFont typeface="Arial" charset="0"/>
              <a:buChar char="•"/>
            </a:pPr>
            <a:r>
              <a:rPr lang="en-AU" sz="2800" dirty="0">
                <a:latin typeface="Arial" charset="0"/>
                <a:ea typeface="Arial" charset="0"/>
                <a:cs typeface="Arial" charset="0"/>
              </a:rPr>
              <a:t>Add and subtract multiples of 10</a:t>
            </a:r>
          </a:p>
          <a:p>
            <a:pPr marL="457200" lvl="0" indent="-457200">
              <a:buFont typeface="Arial" charset="0"/>
              <a:buChar char="•"/>
            </a:pPr>
            <a:r>
              <a:rPr lang="en-AU" sz="2800" dirty="0">
                <a:latin typeface="Arial" charset="0"/>
                <a:ea typeface="Arial" charset="0"/>
                <a:cs typeface="Arial" charset="0"/>
              </a:rPr>
              <a:t>Bridging carefully</a:t>
            </a:r>
          </a:p>
          <a:p>
            <a:pPr marL="457200" lvl="0" indent="-457200">
              <a:buFont typeface="Arial" charset="0"/>
              <a:buChar char="•"/>
            </a:pPr>
            <a:r>
              <a:rPr lang="en-AU" sz="2800" dirty="0">
                <a:latin typeface="Arial" charset="0"/>
                <a:ea typeface="Arial" charset="0"/>
                <a:cs typeface="Arial" charset="0"/>
              </a:rPr>
              <a:t>Check your work with a calculator.</a:t>
            </a:r>
          </a:p>
          <a:p>
            <a:pPr algn="ctr">
              <a:defRPr>
                <a:latin typeface="+mn-lt"/>
                <a:ea typeface="+mn-ea"/>
                <a:cs typeface="+mn-cs"/>
                <a:sym typeface="Helvetica Light"/>
              </a:defRPr>
            </a:pPr>
            <a:endParaRPr lang="en-AU" sz="36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345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Shape 757"/>
          <p:cNvSpPr/>
          <p:nvPr/>
        </p:nvSpPr>
        <p:spPr>
          <a:xfrm>
            <a:off x="5460043" y="155667"/>
            <a:ext cx="1471558" cy="11758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0200"/>
            </a:lvl1pPr>
          </a:lstStyle>
          <a:p>
            <a:r>
              <a:rPr sz="7172"/>
              <a:t>123</a:t>
            </a:r>
          </a:p>
        </p:txBody>
      </p:sp>
      <p:sp>
        <p:nvSpPr>
          <p:cNvPr id="758" name="Shape 758"/>
          <p:cNvSpPr/>
          <p:nvPr/>
        </p:nvSpPr>
        <p:spPr>
          <a:xfrm>
            <a:off x="1815461" y="1776492"/>
            <a:ext cx="4426360" cy="6997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>
              <a:defRPr sz="2900">
                <a:solidFill>
                  <a:srgbClr val="0433FF"/>
                </a:solidFill>
              </a:defRPr>
            </a:pPr>
            <a:r>
              <a:rPr sz="2039"/>
              <a:t>How would we make this with MABs? </a:t>
            </a:r>
          </a:p>
          <a:p>
            <a:pPr>
              <a:defRPr sz="2900">
                <a:solidFill>
                  <a:srgbClr val="0433FF"/>
                </a:solidFill>
              </a:defRPr>
            </a:pPr>
            <a:r>
              <a:rPr sz="2039"/>
              <a:t>Can you draw it on your Whiteboard?</a:t>
            </a:r>
          </a:p>
        </p:txBody>
      </p:sp>
      <p:pic>
        <p:nvPicPr>
          <p:cNvPr id="759" name="10 block B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2278" y="2928711"/>
            <a:ext cx="569220" cy="2453459"/>
          </a:xfrm>
          <a:prstGeom prst="rect">
            <a:avLst/>
          </a:prstGeom>
          <a:ln w="12700">
            <a:miter lim="400000"/>
          </a:ln>
        </p:spPr>
      </p:pic>
      <p:pic>
        <p:nvPicPr>
          <p:cNvPr id="760" name="100 block B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6898" y="2928711"/>
            <a:ext cx="2358764" cy="2358764"/>
          </a:xfrm>
          <a:prstGeom prst="rect">
            <a:avLst/>
          </a:prstGeom>
          <a:ln w="12700">
            <a:miter lim="400000"/>
          </a:ln>
        </p:spPr>
      </p:pic>
      <p:pic>
        <p:nvPicPr>
          <p:cNvPr id="761" name="unit B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787" y="5017635"/>
            <a:ext cx="420143" cy="364536"/>
          </a:xfrm>
          <a:prstGeom prst="rect">
            <a:avLst/>
          </a:prstGeom>
          <a:ln w="12700">
            <a:miter lim="400000"/>
          </a:ln>
        </p:spPr>
      </p:pic>
      <p:pic>
        <p:nvPicPr>
          <p:cNvPr id="762" name="10 block B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115" y="2928711"/>
            <a:ext cx="569219" cy="2453459"/>
          </a:xfrm>
          <a:prstGeom prst="rect">
            <a:avLst/>
          </a:prstGeom>
          <a:ln w="12700">
            <a:miter lim="400000"/>
          </a:ln>
        </p:spPr>
      </p:pic>
      <p:pic>
        <p:nvPicPr>
          <p:cNvPr id="763" name="10 block B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3951" y="2928711"/>
            <a:ext cx="569220" cy="2453459"/>
          </a:xfrm>
          <a:prstGeom prst="rect">
            <a:avLst/>
          </a:prstGeom>
          <a:ln w="12700">
            <a:miter lim="400000"/>
          </a:ln>
        </p:spPr>
      </p:pic>
      <p:pic>
        <p:nvPicPr>
          <p:cNvPr id="764" name="unit B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787" y="4642588"/>
            <a:ext cx="420143" cy="364536"/>
          </a:xfrm>
          <a:prstGeom prst="rect">
            <a:avLst/>
          </a:prstGeom>
          <a:ln w="12700">
            <a:miter lim="400000"/>
          </a:ln>
        </p:spPr>
      </p:pic>
      <p:pic>
        <p:nvPicPr>
          <p:cNvPr id="765" name="unit B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787" y="4267541"/>
            <a:ext cx="420143" cy="364536"/>
          </a:xfrm>
          <a:prstGeom prst="rect">
            <a:avLst/>
          </a:prstGeom>
          <a:ln w="12700">
            <a:miter lim="400000"/>
          </a:ln>
        </p:spPr>
      </p:pic>
      <p:sp>
        <p:nvSpPr>
          <p:cNvPr id="766" name="Shape 766"/>
          <p:cNvSpPr/>
          <p:nvPr/>
        </p:nvSpPr>
        <p:spPr>
          <a:xfrm>
            <a:off x="1815461" y="5835280"/>
            <a:ext cx="4426360" cy="385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sz="2900">
                <a:solidFill>
                  <a:srgbClr val="0433FF"/>
                </a:solidFill>
              </a:defRPr>
            </a:lvl1pPr>
          </a:lstStyle>
          <a:p>
            <a:r>
              <a:rPr sz="2039"/>
              <a:t>What would happen if we added ten?</a:t>
            </a:r>
          </a:p>
        </p:txBody>
      </p:sp>
      <p:grpSp>
        <p:nvGrpSpPr>
          <p:cNvPr id="769" name="Group 769"/>
          <p:cNvGrpSpPr/>
          <p:nvPr/>
        </p:nvGrpSpPr>
        <p:grpSpPr>
          <a:xfrm>
            <a:off x="6641240" y="1960969"/>
            <a:ext cx="5370740" cy="4514817"/>
            <a:chOff x="0" y="-2295"/>
            <a:chExt cx="7638385" cy="6421072"/>
          </a:xfrm>
        </p:grpSpPr>
        <p:graphicFrame>
          <p:nvGraphicFramePr>
            <p:cNvPr id="767" name="Table 767"/>
            <p:cNvGraphicFramePr/>
            <p:nvPr/>
          </p:nvGraphicFramePr>
          <p:xfrm>
            <a:off x="63120" y="951501"/>
            <a:ext cx="7575265" cy="5467276"/>
          </p:xfrm>
          <a:graphic>
            <a:graphicData uri="http://schemas.openxmlformats.org/drawingml/2006/table">
              <a:tbl>
                <a:tblPr/>
                <a:tblGrid>
                  <a:gridCol w="1760835">
                    <a:extLst>
                      <a:ext uri="{9D8B030D-6E8A-4147-A177-3AD203B41FA5}">
                        <a16:colId xmlns:a16="http://schemas.microsoft.com/office/drawing/2014/main" xmlns="" val="20000"/>
                      </a:ext>
                    </a:extLst>
                  </a:gridCol>
                  <a:gridCol w="1856680">
                    <a:extLst>
                      <a:ext uri="{9D8B030D-6E8A-4147-A177-3AD203B41FA5}">
                        <a16:colId xmlns:a16="http://schemas.microsoft.com/office/drawing/2014/main" xmlns="" val="20001"/>
                      </a:ext>
                    </a:extLst>
                  </a:gridCol>
                  <a:gridCol w="1708844">
                    <a:extLst>
                      <a:ext uri="{9D8B030D-6E8A-4147-A177-3AD203B41FA5}">
                        <a16:colId xmlns:a16="http://schemas.microsoft.com/office/drawing/2014/main" xmlns="" val="20002"/>
                      </a:ext>
                    </a:extLst>
                  </a:gridCol>
                </a:tblGrid>
                <a:tr h="898822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2500">
                            <a:latin typeface="Comic Sans MS"/>
                            <a:ea typeface="Comic Sans MS"/>
                            <a:cs typeface="Comic Sans MS"/>
                            <a:sym typeface="Comic Sans MS"/>
                          </a:rPr>
                          <a:t>Hundred</a:t>
                        </a:r>
                      </a:p>
                    </a:txBody>
                    <a:tcPr marL="50800" marR="50800" marT="50800" marB="50800" anchor="ctr" horzOverflow="overflow">
                      <a:lnR w="12700">
                        <a:solidFill>
                          <a:srgbClr val="3797C6"/>
                        </a:solidFill>
                        <a:miter lim="400000"/>
                      </a:lnR>
                      <a:lnB w="12700">
                        <a:solidFill>
                          <a:srgbClr val="3797C6"/>
                        </a:solidFill>
                        <a:miter lim="400000"/>
                      </a:lnB>
                      <a:solidFill>
                        <a:srgbClr val="FF2F9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2500">
                            <a:latin typeface="Comic Sans MS"/>
                            <a:ea typeface="Comic Sans MS"/>
                            <a:cs typeface="Comic Sans MS"/>
                            <a:sym typeface="Comic Sans MS"/>
                          </a:rPr>
                          <a:t>Tens </a:t>
                        </a:r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3797C6"/>
                        </a:solidFill>
                        <a:miter lim="400000"/>
                      </a:lnL>
                      <a:lnR w="12700">
                        <a:solidFill>
                          <a:srgbClr val="3797C6"/>
                        </a:solidFill>
                        <a:miter lim="400000"/>
                      </a:lnR>
                      <a:lnB w="12700">
                        <a:solidFill>
                          <a:srgbClr val="3797C6"/>
                        </a:solidFill>
                        <a:miter lim="400000"/>
                      </a:lnB>
                      <a:solidFill>
                        <a:schemeClr val="accent6">
                          <a:satOff val="24555"/>
                          <a:lumOff val="22232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2500">
                            <a:latin typeface="Comic Sans MS"/>
                            <a:ea typeface="Comic Sans MS"/>
                            <a:cs typeface="Comic Sans MS"/>
                            <a:sym typeface="Comic Sans MS"/>
                          </a:rPr>
                          <a:t>Ones</a:t>
                        </a:r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3797C6"/>
                        </a:solidFill>
                        <a:miter lim="400000"/>
                      </a:lnL>
                      <a:lnB w="12700">
                        <a:solidFill>
                          <a:srgbClr val="3797C6"/>
                        </a:solidFill>
                        <a:miter lim="400000"/>
                      </a:lnB>
                      <a:solidFill>
                        <a:schemeClr val="accent1">
                          <a:satOff val="-3355"/>
                          <a:lumOff val="26614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xmlns="" val="10000"/>
                    </a:ext>
                  </a:extLst>
                </a:tr>
                <a:tr h="1487834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5300"/>
                          <a:t>1</a:t>
                        </a:r>
                      </a:p>
                    </a:txBody>
                    <a:tcPr marL="50800" marR="50800" marT="50800" marB="50800" anchor="ctr" horzOverflow="overflow">
                      <a:lnR w="12700">
                        <a:solidFill>
                          <a:srgbClr val="3797C6"/>
                        </a:solidFill>
                        <a:miter lim="400000"/>
                      </a:lnR>
                      <a:lnT w="12700">
                        <a:solidFill>
                          <a:srgbClr val="3797C6"/>
                        </a:solidFill>
                        <a:miter lim="400000"/>
                      </a:lnT>
                      <a:lnB w="12700">
                        <a:solidFill>
                          <a:srgbClr val="3797C6"/>
                        </a:solidFill>
                        <a:miter lim="400000"/>
                      </a:lnB>
                      <a:solidFill>
                        <a:srgbClr val="FF2F92">
                          <a:alpha val="50000"/>
                        </a:srgb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5300"/>
                          <a:t>2</a:t>
                        </a:r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3797C6"/>
                        </a:solidFill>
                        <a:miter lim="400000"/>
                      </a:lnL>
                      <a:lnR w="12700">
                        <a:solidFill>
                          <a:srgbClr val="3797C6"/>
                        </a:solidFill>
                        <a:miter lim="400000"/>
                      </a:lnR>
                      <a:lnT w="12700">
                        <a:solidFill>
                          <a:srgbClr val="3797C6"/>
                        </a:solidFill>
                        <a:miter lim="400000"/>
                      </a:lnT>
                      <a:lnB w="12700">
                        <a:solidFill>
                          <a:srgbClr val="3797C6"/>
                        </a:solidFill>
                        <a:miter lim="400000"/>
                      </a:lnB>
                      <a:solidFill>
                        <a:schemeClr val="accent6">
                          <a:satOff val="24555"/>
                          <a:lumOff val="22232"/>
                          <a:alpha val="5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5300"/>
                          <a:t>3</a:t>
                        </a:r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3797C6"/>
                        </a:solidFill>
                        <a:miter lim="400000"/>
                      </a:lnL>
                      <a:lnT w="12700">
                        <a:solidFill>
                          <a:srgbClr val="3797C6"/>
                        </a:solidFill>
                        <a:miter lim="400000"/>
                      </a:lnT>
                      <a:lnB w="12700">
                        <a:solidFill>
                          <a:srgbClr val="3797C6"/>
                        </a:solidFill>
                        <a:miter lim="400000"/>
                      </a:lnB>
                      <a:solidFill>
                        <a:srgbClr val="13A4EE">
                          <a:alpha val="39541"/>
                        </a:srgb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xmlns="" val="10001"/>
                    </a:ext>
                  </a:extLst>
                </a:tr>
                <a:tr h="1457523">
                  <a:tc>
                    <a:txBody>
                      <a:bodyPr/>
                      <a:lstStyle/>
                      <a:p>
                        <a:pPr defTabSz="914400">
                          <a:defRPr sz="3400">
                            <a:latin typeface="Comic Sans MS"/>
                            <a:ea typeface="Comic Sans MS"/>
                            <a:cs typeface="Comic Sans MS"/>
                            <a:sym typeface="Comic Sans M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R w="12700">
                        <a:solidFill>
                          <a:srgbClr val="3797C6"/>
                        </a:solidFill>
                        <a:miter lim="400000"/>
                      </a:lnR>
                      <a:lnT w="12700">
                        <a:solidFill>
                          <a:srgbClr val="3797C6"/>
                        </a:solidFill>
                        <a:miter lim="400000"/>
                      </a:lnT>
                      <a:solidFill>
                        <a:srgbClr val="FF2F92">
                          <a:alpha val="50000"/>
                        </a:srgb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3400">
                            <a:latin typeface="Comic Sans MS"/>
                            <a:ea typeface="Comic Sans MS"/>
                            <a:cs typeface="Comic Sans MS"/>
                            <a:sym typeface="Comic Sans M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3797C6"/>
                        </a:solidFill>
                        <a:miter lim="400000"/>
                      </a:lnL>
                      <a:lnR w="12700">
                        <a:solidFill>
                          <a:srgbClr val="3797C6"/>
                        </a:solidFill>
                        <a:miter lim="400000"/>
                      </a:lnR>
                      <a:lnT w="12700">
                        <a:solidFill>
                          <a:srgbClr val="3797C6"/>
                        </a:solidFill>
                        <a:miter lim="400000"/>
                      </a:lnT>
                      <a:solidFill>
                        <a:schemeClr val="accent6">
                          <a:satOff val="24555"/>
                          <a:lumOff val="22232"/>
                          <a:alpha val="5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3400">
                            <a:latin typeface="Comic Sans MS"/>
                            <a:ea typeface="Comic Sans MS"/>
                            <a:cs typeface="Comic Sans MS"/>
                            <a:sym typeface="Comic Sans M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3797C6"/>
                        </a:solidFill>
                        <a:miter lim="400000"/>
                      </a:lnL>
                      <a:lnT w="12700">
                        <a:solidFill>
                          <a:srgbClr val="3797C6"/>
                        </a:solidFill>
                        <a:miter lim="400000"/>
                      </a:lnT>
                      <a:solidFill>
                        <a:srgbClr val="13A4EE">
                          <a:alpha val="39541"/>
                        </a:srgb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xmlns="" val="10002"/>
                    </a:ext>
                  </a:extLst>
                </a:tr>
              </a:tbl>
            </a:graphicData>
          </a:graphic>
        </p:graphicFrame>
        <p:sp>
          <p:nvSpPr>
            <p:cNvPr id="768" name="Shape 768"/>
            <p:cNvSpPr/>
            <p:nvPr/>
          </p:nvSpPr>
          <p:spPr>
            <a:xfrm>
              <a:off x="0" y="-2295"/>
              <a:ext cx="5452603" cy="9951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spAutoFit/>
            </a:bodyPr>
            <a:lstStyle>
              <a:lvl1pPr>
                <a:defRPr sz="2900">
                  <a:solidFill>
                    <a:srgbClr val="0433FF"/>
                  </a:solidFill>
                </a:defRPr>
              </a:lvl1pPr>
            </a:lstStyle>
            <a:p>
              <a:r>
                <a:rPr sz="2039"/>
                <a:t>What would that look like in a Place Value Chart?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2321271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8" grpId="0" animBg="1" advAuto="0"/>
      <p:bldP spid="759" grpId="0" animBg="1" advAuto="0"/>
      <p:bldP spid="760" grpId="0" animBg="1" advAuto="0"/>
      <p:bldP spid="761" grpId="0" animBg="1" advAuto="0"/>
      <p:bldP spid="762" grpId="0" animBg="1" advAuto="0"/>
      <p:bldP spid="763" grpId="0" animBg="1" advAuto="0"/>
      <p:bldP spid="764" grpId="0" animBg="1" advAuto="0"/>
      <p:bldP spid="765" grpId="0" animBg="1" advAuto="0"/>
      <p:bldP spid="766" grpId="0" animBg="1" advAuto="0"/>
      <p:bldP spid="769" grpId="0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Shape 771"/>
          <p:cNvSpPr/>
          <p:nvPr/>
        </p:nvSpPr>
        <p:spPr>
          <a:xfrm>
            <a:off x="5460043" y="155667"/>
            <a:ext cx="1471558" cy="11758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0200"/>
            </a:lvl1pPr>
          </a:lstStyle>
          <a:p>
            <a:r>
              <a:rPr sz="7172"/>
              <a:t>191</a:t>
            </a:r>
          </a:p>
        </p:txBody>
      </p:sp>
      <p:sp>
        <p:nvSpPr>
          <p:cNvPr id="772" name="Shape 772"/>
          <p:cNvSpPr/>
          <p:nvPr/>
        </p:nvSpPr>
        <p:spPr>
          <a:xfrm>
            <a:off x="1815461" y="1312148"/>
            <a:ext cx="4426360" cy="6997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>
              <a:defRPr sz="2900">
                <a:solidFill>
                  <a:srgbClr val="0433FF"/>
                </a:solidFill>
              </a:defRPr>
            </a:pPr>
            <a:r>
              <a:rPr sz="2039"/>
              <a:t>How would we make this with MABs? </a:t>
            </a:r>
          </a:p>
          <a:p>
            <a:pPr>
              <a:defRPr sz="2900">
                <a:solidFill>
                  <a:srgbClr val="0433FF"/>
                </a:solidFill>
              </a:defRPr>
            </a:pPr>
            <a:r>
              <a:rPr sz="2039"/>
              <a:t>Can you draw it on your Whiteboard?</a:t>
            </a:r>
          </a:p>
        </p:txBody>
      </p:sp>
      <p:pic>
        <p:nvPicPr>
          <p:cNvPr id="773" name="10 block B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302" y="3834069"/>
            <a:ext cx="334045" cy="1439806"/>
          </a:xfrm>
          <a:prstGeom prst="rect">
            <a:avLst/>
          </a:prstGeom>
          <a:ln w="12700">
            <a:miter lim="400000"/>
          </a:ln>
        </p:spPr>
      </p:pic>
      <p:pic>
        <p:nvPicPr>
          <p:cNvPr id="774" name="100 block B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6898" y="2196477"/>
            <a:ext cx="1451393" cy="1451393"/>
          </a:xfrm>
          <a:prstGeom prst="rect">
            <a:avLst/>
          </a:prstGeom>
          <a:ln w="12700">
            <a:miter lim="400000"/>
          </a:ln>
        </p:spPr>
      </p:pic>
      <p:pic>
        <p:nvPicPr>
          <p:cNvPr id="775" name="unit B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0057" y="5068236"/>
            <a:ext cx="217601" cy="188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76" name="10 block B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67" y="3834069"/>
            <a:ext cx="334046" cy="1439806"/>
          </a:xfrm>
          <a:prstGeom prst="rect">
            <a:avLst/>
          </a:prstGeom>
          <a:ln w="12700">
            <a:miter lim="400000"/>
          </a:ln>
        </p:spPr>
      </p:pic>
      <p:pic>
        <p:nvPicPr>
          <p:cNvPr id="777" name="10 block B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324" y="3834069"/>
            <a:ext cx="334045" cy="1439806"/>
          </a:xfrm>
          <a:prstGeom prst="rect">
            <a:avLst/>
          </a:prstGeom>
          <a:ln w="12700">
            <a:miter lim="400000"/>
          </a:ln>
        </p:spPr>
      </p:pic>
      <p:pic>
        <p:nvPicPr>
          <p:cNvPr id="778" name="unit B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0057" y="4693190"/>
            <a:ext cx="217601" cy="188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79" name="unit B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0057" y="4318143"/>
            <a:ext cx="217601" cy="188801"/>
          </a:xfrm>
          <a:prstGeom prst="rect">
            <a:avLst/>
          </a:prstGeom>
          <a:ln w="12700">
            <a:miter lim="400000"/>
          </a:ln>
        </p:spPr>
      </p:pic>
      <p:sp>
        <p:nvSpPr>
          <p:cNvPr id="780" name="Shape 780"/>
          <p:cNvSpPr/>
          <p:nvPr/>
        </p:nvSpPr>
        <p:spPr>
          <a:xfrm>
            <a:off x="1815461" y="5454162"/>
            <a:ext cx="4426360" cy="385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sz="2900">
                <a:solidFill>
                  <a:srgbClr val="0433FF"/>
                </a:solidFill>
              </a:defRPr>
            </a:lvl1pPr>
          </a:lstStyle>
          <a:p>
            <a:r>
              <a:rPr sz="2039"/>
              <a:t>What would happen if we added ten?</a:t>
            </a:r>
          </a:p>
        </p:txBody>
      </p:sp>
      <p:grpSp>
        <p:nvGrpSpPr>
          <p:cNvPr id="783" name="Group 783"/>
          <p:cNvGrpSpPr/>
          <p:nvPr/>
        </p:nvGrpSpPr>
        <p:grpSpPr>
          <a:xfrm>
            <a:off x="6641240" y="1960969"/>
            <a:ext cx="5370740" cy="4514817"/>
            <a:chOff x="0" y="-2295"/>
            <a:chExt cx="7638385" cy="6421072"/>
          </a:xfrm>
        </p:grpSpPr>
        <p:graphicFrame>
          <p:nvGraphicFramePr>
            <p:cNvPr id="781" name="Table 781"/>
            <p:cNvGraphicFramePr/>
            <p:nvPr/>
          </p:nvGraphicFramePr>
          <p:xfrm>
            <a:off x="63120" y="951501"/>
            <a:ext cx="7575265" cy="5467276"/>
          </p:xfrm>
          <a:graphic>
            <a:graphicData uri="http://schemas.openxmlformats.org/drawingml/2006/table">
              <a:tbl>
                <a:tblPr/>
                <a:tblGrid>
                  <a:gridCol w="1760835">
                    <a:extLst>
                      <a:ext uri="{9D8B030D-6E8A-4147-A177-3AD203B41FA5}">
                        <a16:colId xmlns:a16="http://schemas.microsoft.com/office/drawing/2014/main" xmlns="" val="20000"/>
                      </a:ext>
                    </a:extLst>
                  </a:gridCol>
                  <a:gridCol w="1856680">
                    <a:extLst>
                      <a:ext uri="{9D8B030D-6E8A-4147-A177-3AD203B41FA5}">
                        <a16:colId xmlns:a16="http://schemas.microsoft.com/office/drawing/2014/main" xmlns="" val="20001"/>
                      </a:ext>
                    </a:extLst>
                  </a:gridCol>
                  <a:gridCol w="1708844">
                    <a:extLst>
                      <a:ext uri="{9D8B030D-6E8A-4147-A177-3AD203B41FA5}">
                        <a16:colId xmlns:a16="http://schemas.microsoft.com/office/drawing/2014/main" xmlns="" val="20002"/>
                      </a:ext>
                    </a:extLst>
                  </a:gridCol>
                </a:tblGrid>
                <a:tr h="898822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2500">
                            <a:latin typeface="Comic Sans MS"/>
                            <a:ea typeface="Comic Sans MS"/>
                            <a:cs typeface="Comic Sans MS"/>
                            <a:sym typeface="Comic Sans MS"/>
                          </a:rPr>
                          <a:t>Hundred</a:t>
                        </a:r>
                      </a:p>
                    </a:txBody>
                    <a:tcPr marL="50800" marR="50800" marT="50800" marB="50800" anchor="ctr" horzOverflow="overflow">
                      <a:lnR w="12700">
                        <a:solidFill>
                          <a:srgbClr val="3797C6"/>
                        </a:solidFill>
                        <a:miter lim="400000"/>
                      </a:lnR>
                      <a:lnB w="12700">
                        <a:solidFill>
                          <a:srgbClr val="3797C6"/>
                        </a:solidFill>
                        <a:miter lim="400000"/>
                      </a:lnB>
                      <a:solidFill>
                        <a:srgbClr val="FF2F9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2500">
                            <a:latin typeface="Comic Sans MS"/>
                            <a:ea typeface="Comic Sans MS"/>
                            <a:cs typeface="Comic Sans MS"/>
                            <a:sym typeface="Comic Sans MS"/>
                          </a:rPr>
                          <a:t>Tens </a:t>
                        </a:r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3797C6"/>
                        </a:solidFill>
                        <a:miter lim="400000"/>
                      </a:lnL>
                      <a:lnR w="12700">
                        <a:solidFill>
                          <a:srgbClr val="3797C6"/>
                        </a:solidFill>
                        <a:miter lim="400000"/>
                      </a:lnR>
                      <a:lnB w="12700">
                        <a:solidFill>
                          <a:srgbClr val="3797C6"/>
                        </a:solidFill>
                        <a:miter lim="400000"/>
                      </a:lnB>
                      <a:solidFill>
                        <a:schemeClr val="accent6">
                          <a:satOff val="24555"/>
                          <a:lumOff val="22232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2500">
                            <a:latin typeface="Comic Sans MS"/>
                            <a:ea typeface="Comic Sans MS"/>
                            <a:cs typeface="Comic Sans MS"/>
                            <a:sym typeface="Comic Sans MS"/>
                          </a:rPr>
                          <a:t>Ones</a:t>
                        </a:r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3797C6"/>
                        </a:solidFill>
                        <a:miter lim="400000"/>
                      </a:lnL>
                      <a:lnB w="12700">
                        <a:solidFill>
                          <a:srgbClr val="3797C6"/>
                        </a:solidFill>
                        <a:miter lim="400000"/>
                      </a:lnB>
                      <a:solidFill>
                        <a:schemeClr val="accent1">
                          <a:satOff val="-3355"/>
                          <a:lumOff val="26614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xmlns="" val="10000"/>
                    </a:ext>
                  </a:extLst>
                </a:tr>
                <a:tr h="1487834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5300"/>
                          <a:t>1</a:t>
                        </a:r>
                      </a:p>
                    </a:txBody>
                    <a:tcPr marL="50800" marR="50800" marT="50800" marB="50800" anchor="ctr" horzOverflow="overflow">
                      <a:lnR w="12700">
                        <a:solidFill>
                          <a:srgbClr val="3797C6"/>
                        </a:solidFill>
                        <a:miter lim="400000"/>
                      </a:lnR>
                      <a:lnT w="12700">
                        <a:solidFill>
                          <a:srgbClr val="3797C6"/>
                        </a:solidFill>
                        <a:miter lim="400000"/>
                      </a:lnT>
                      <a:lnB w="12700">
                        <a:solidFill>
                          <a:srgbClr val="3797C6"/>
                        </a:solidFill>
                        <a:miter lim="400000"/>
                      </a:lnB>
                      <a:solidFill>
                        <a:srgbClr val="FF2F92">
                          <a:alpha val="50000"/>
                        </a:srgb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5300"/>
                          <a:t>9</a:t>
                        </a:r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3797C6"/>
                        </a:solidFill>
                        <a:miter lim="400000"/>
                      </a:lnL>
                      <a:lnR w="12700">
                        <a:solidFill>
                          <a:srgbClr val="3797C6"/>
                        </a:solidFill>
                        <a:miter lim="400000"/>
                      </a:lnR>
                      <a:lnT w="12700">
                        <a:solidFill>
                          <a:srgbClr val="3797C6"/>
                        </a:solidFill>
                        <a:miter lim="400000"/>
                      </a:lnT>
                      <a:lnB w="12700">
                        <a:solidFill>
                          <a:srgbClr val="3797C6"/>
                        </a:solidFill>
                        <a:miter lim="400000"/>
                      </a:lnB>
                      <a:solidFill>
                        <a:schemeClr val="accent6">
                          <a:satOff val="24555"/>
                          <a:lumOff val="22232"/>
                          <a:alpha val="5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5300"/>
                          <a:t>1</a:t>
                        </a:r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3797C6"/>
                        </a:solidFill>
                        <a:miter lim="400000"/>
                      </a:lnL>
                      <a:lnT w="12700">
                        <a:solidFill>
                          <a:srgbClr val="3797C6"/>
                        </a:solidFill>
                        <a:miter lim="400000"/>
                      </a:lnT>
                      <a:lnB w="12700">
                        <a:solidFill>
                          <a:srgbClr val="3797C6"/>
                        </a:solidFill>
                        <a:miter lim="400000"/>
                      </a:lnB>
                      <a:solidFill>
                        <a:srgbClr val="13A4EE">
                          <a:alpha val="39541"/>
                        </a:srgb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xmlns="" val="10001"/>
                    </a:ext>
                  </a:extLst>
                </a:tr>
                <a:tr h="1457523">
                  <a:tc>
                    <a:txBody>
                      <a:bodyPr/>
                      <a:lstStyle/>
                      <a:p>
                        <a:pPr defTabSz="914400">
                          <a:defRPr sz="3400">
                            <a:latin typeface="Comic Sans MS"/>
                            <a:ea typeface="Comic Sans MS"/>
                            <a:cs typeface="Comic Sans MS"/>
                            <a:sym typeface="Comic Sans M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R w="12700">
                        <a:solidFill>
                          <a:srgbClr val="3797C6"/>
                        </a:solidFill>
                        <a:miter lim="400000"/>
                      </a:lnR>
                      <a:lnT w="12700">
                        <a:solidFill>
                          <a:srgbClr val="3797C6"/>
                        </a:solidFill>
                        <a:miter lim="400000"/>
                      </a:lnT>
                      <a:solidFill>
                        <a:srgbClr val="FF2F92">
                          <a:alpha val="50000"/>
                        </a:srgb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3400">
                            <a:latin typeface="Comic Sans MS"/>
                            <a:ea typeface="Comic Sans MS"/>
                            <a:cs typeface="Comic Sans MS"/>
                            <a:sym typeface="Comic Sans M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3797C6"/>
                        </a:solidFill>
                        <a:miter lim="400000"/>
                      </a:lnL>
                      <a:lnR w="12700">
                        <a:solidFill>
                          <a:srgbClr val="3797C6"/>
                        </a:solidFill>
                        <a:miter lim="400000"/>
                      </a:lnR>
                      <a:lnT w="12700">
                        <a:solidFill>
                          <a:srgbClr val="3797C6"/>
                        </a:solidFill>
                        <a:miter lim="400000"/>
                      </a:lnT>
                      <a:solidFill>
                        <a:schemeClr val="accent6">
                          <a:satOff val="24555"/>
                          <a:lumOff val="22232"/>
                          <a:alpha val="5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3400">
                            <a:latin typeface="Comic Sans MS"/>
                            <a:ea typeface="Comic Sans MS"/>
                            <a:cs typeface="Comic Sans MS"/>
                            <a:sym typeface="Comic Sans M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3797C6"/>
                        </a:solidFill>
                        <a:miter lim="400000"/>
                      </a:lnL>
                      <a:lnT w="12700">
                        <a:solidFill>
                          <a:srgbClr val="3797C6"/>
                        </a:solidFill>
                        <a:miter lim="400000"/>
                      </a:lnT>
                      <a:solidFill>
                        <a:srgbClr val="13A4EE">
                          <a:alpha val="39541"/>
                        </a:srgb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xmlns="" val="10002"/>
                    </a:ext>
                  </a:extLst>
                </a:tr>
              </a:tbl>
            </a:graphicData>
          </a:graphic>
        </p:graphicFrame>
        <p:sp>
          <p:nvSpPr>
            <p:cNvPr id="782" name="Shape 782"/>
            <p:cNvSpPr/>
            <p:nvPr/>
          </p:nvSpPr>
          <p:spPr>
            <a:xfrm>
              <a:off x="0" y="-2295"/>
              <a:ext cx="5452603" cy="9951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spAutoFit/>
            </a:bodyPr>
            <a:lstStyle>
              <a:lvl1pPr>
                <a:defRPr sz="2900">
                  <a:solidFill>
                    <a:srgbClr val="0433FF"/>
                  </a:solidFill>
                </a:defRPr>
              </a:lvl1pPr>
            </a:lstStyle>
            <a:p>
              <a:r>
                <a:rPr sz="2039"/>
                <a:t>What would that look like in a Place Value Chart?</a:t>
              </a:r>
            </a:p>
          </p:txBody>
        </p:sp>
      </p:grpSp>
      <p:pic>
        <p:nvPicPr>
          <p:cNvPr id="784" name="10 block B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5408" y="3834069"/>
            <a:ext cx="334045" cy="1439806"/>
          </a:xfrm>
          <a:prstGeom prst="rect">
            <a:avLst/>
          </a:prstGeom>
          <a:ln w="12700">
            <a:miter lim="400000"/>
          </a:ln>
        </p:spPr>
      </p:pic>
      <p:pic>
        <p:nvPicPr>
          <p:cNvPr id="785" name="10 block B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4233" y="3834069"/>
            <a:ext cx="334046" cy="1439806"/>
          </a:xfrm>
          <a:prstGeom prst="rect">
            <a:avLst/>
          </a:prstGeom>
          <a:ln w="12700">
            <a:miter lim="400000"/>
          </a:ln>
        </p:spPr>
      </p:pic>
      <p:pic>
        <p:nvPicPr>
          <p:cNvPr id="786" name="10 block B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468" y="3834069"/>
            <a:ext cx="334046" cy="1439806"/>
          </a:xfrm>
          <a:prstGeom prst="rect">
            <a:avLst/>
          </a:prstGeom>
          <a:ln w="12700">
            <a:miter lim="400000"/>
          </a:ln>
        </p:spPr>
      </p:pic>
      <p:pic>
        <p:nvPicPr>
          <p:cNvPr id="787" name="10 block B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2430" y="3834069"/>
            <a:ext cx="334045" cy="1439806"/>
          </a:xfrm>
          <a:prstGeom prst="rect">
            <a:avLst/>
          </a:prstGeom>
          <a:ln w="12700">
            <a:miter lim="400000"/>
          </a:ln>
        </p:spPr>
      </p:pic>
      <p:pic>
        <p:nvPicPr>
          <p:cNvPr id="788" name="10 block B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7513" y="3834069"/>
            <a:ext cx="334046" cy="1439806"/>
          </a:xfrm>
          <a:prstGeom prst="rect">
            <a:avLst/>
          </a:prstGeom>
          <a:ln w="12700">
            <a:miter lim="400000"/>
          </a:ln>
        </p:spPr>
      </p:pic>
      <p:pic>
        <p:nvPicPr>
          <p:cNvPr id="789" name="10 block B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8574" y="3834069"/>
            <a:ext cx="334046" cy="1439806"/>
          </a:xfrm>
          <a:prstGeom prst="rect">
            <a:avLst/>
          </a:prstGeom>
          <a:ln w="12700">
            <a:miter lim="400000"/>
          </a:ln>
        </p:spPr>
      </p:pic>
      <p:pic>
        <p:nvPicPr>
          <p:cNvPr id="790" name="10 block B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4535" y="3834069"/>
            <a:ext cx="334045" cy="1439806"/>
          </a:xfrm>
          <a:prstGeom prst="rect">
            <a:avLst/>
          </a:prstGeom>
          <a:ln w="12700">
            <a:miter lim="400000"/>
          </a:ln>
        </p:spPr>
      </p:pic>
      <p:pic>
        <p:nvPicPr>
          <p:cNvPr id="791" name="100 block B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944" y="2203015"/>
            <a:ext cx="1451393" cy="145139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73691540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4" fill="hold"/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2" grpId="0" animBg="1" advAuto="0"/>
      <p:bldP spid="773" grpId="0" animBg="1" advAuto="0"/>
      <p:bldP spid="773" grpId="1" animBg="1" advAuto="0"/>
      <p:bldP spid="774" grpId="0" animBg="1" advAuto="0"/>
      <p:bldP spid="775" grpId="0" animBg="1" advAuto="0"/>
      <p:bldP spid="776" grpId="0" animBg="1" advAuto="0"/>
      <p:bldP spid="776" grpId="1" animBg="1" advAuto="0"/>
      <p:bldP spid="777" grpId="0" animBg="1" advAuto="0"/>
      <p:bldP spid="777" grpId="1" animBg="1" advAuto="0"/>
      <p:bldP spid="778" grpId="0" animBg="1" advAuto="0"/>
      <p:bldP spid="779" grpId="0" animBg="1" advAuto="0"/>
      <p:bldP spid="780" grpId="0" animBg="1" advAuto="0"/>
      <p:bldP spid="783" grpId="0" animBg="1" advAuto="0"/>
      <p:bldP spid="784" grpId="0" animBg="1" advAuto="0"/>
      <p:bldP spid="784" grpId="1" animBg="1" advAuto="0"/>
      <p:bldP spid="785" grpId="0" animBg="1" advAuto="0"/>
      <p:bldP spid="785" grpId="1" animBg="1" advAuto="0"/>
      <p:bldP spid="786" grpId="0" animBg="1" advAuto="0"/>
      <p:bldP spid="786" grpId="1" animBg="1" advAuto="0"/>
      <p:bldP spid="787" grpId="0" animBg="1" advAuto="0"/>
      <p:bldP spid="787" grpId="1" animBg="1" advAuto="0"/>
      <p:bldP spid="788" grpId="0" animBg="1" advAuto="0"/>
      <p:bldP spid="788" grpId="1" animBg="1" advAuto="0"/>
      <p:bldP spid="789" grpId="0" animBg="1" advAuto="0"/>
      <p:bldP spid="789" grpId="1" animBg="1" advAuto="0"/>
      <p:bldP spid="790" grpId="0" animBg="1" advAuto="0"/>
      <p:bldP spid="790" grpId="1" animBg="1" advAuto="0"/>
      <p:bldP spid="791" grpId="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Shape 793"/>
          <p:cNvSpPr/>
          <p:nvPr/>
        </p:nvSpPr>
        <p:spPr>
          <a:xfrm>
            <a:off x="5206833" y="155667"/>
            <a:ext cx="1938031" cy="11758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0200"/>
            </a:lvl1pPr>
          </a:lstStyle>
          <a:p>
            <a:r>
              <a:rPr sz="7172"/>
              <a:t>2465</a:t>
            </a:r>
          </a:p>
        </p:txBody>
      </p:sp>
      <p:sp>
        <p:nvSpPr>
          <p:cNvPr id="794" name="Shape 794"/>
          <p:cNvSpPr/>
          <p:nvPr/>
        </p:nvSpPr>
        <p:spPr>
          <a:xfrm>
            <a:off x="1827368" y="1240711"/>
            <a:ext cx="4426360" cy="6997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>
              <a:defRPr sz="2900">
                <a:solidFill>
                  <a:srgbClr val="0433FF"/>
                </a:solidFill>
              </a:defRPr>
            </a:pPr>
            <a:r>
              <a:rPr sz="2039"/>
              <a:t>How would we make this with MABs? </a:t>
            </a:r>
          </a:p>
          <a:p>
            <a:pPr>
              <a:defRPr sz="2900">
                <a:solidFill>
                  <a:srgbClr val="0433FF"/>
                </a:solidFill>
              </a:defRPr>
            </a:pPr>
            <a:r>
              <a:rPr sz="2039"/>
              <a:t>Can you draw it on your Whiteboard?</a:t>
            </a:r>
          </a:p>
        </p:txBody>
      </p:sp>
      <p:pic>
        <p:nvPicPr>
          <p:cNvPr id="795" name="unit B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0486" y="3252736"/>
            <a:ext cx="199618" cy="173199"/>
          </a:xfrm>
          <a:prstGeom prst="rect">
            <a:avLst/>
          </a:prstGeom>
          <a:ln w="12700">
            <a:miter lim="400000"/>
          </a:ln>
        </p:spPr>
      </p:pic>
      <p:pic>
        <p:nvPicPr>
          <p:cNvPr id="796" name="100 block B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3242" y="2538361"/>
            <a:ext cx="814734" cy="814734"/>
          </a:xfrm>
          <a:prstGeom prst="rect">
            <a:avLst/>
          </a:prstGeom>
          <a:ln w="12700">
            <a:miter lim="400000"/>
          </a:ln>
        </p:spPr>
      </p:pic>
      <p:pic>
        <p:nvPicPr>
          <p:cNvPr id="797" name="10 block B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0335" y="2538361"/>
            <a:ext cx="199619" cy="860396"/>
          </a:xfrm>
          <a:prstGeom prst="rect">
            <a:avLst/>
          </a:prstGeom>
          <a:ln w="12700">
            <a:miter lim="400000"/>
          </a:ln>
        </p:spPr>
      </p:pic>
      <p:pic>
        <p:nvPicPr>
          <p:cNvPr id="798" name="pasted-image.bmp"/>
          <p:cNvPicPr>
            <a:picLocks noChangeAspect="1"/>
          </p:cNvPicPr>
          <p:nvPr/>
        </p:nvPicPr>
        <p:blipFill>
          <a:blip r:embed="rId5"/>
          <a:srcRect l="1307" t="2638" r="79474" b="58144"/>
          <a:stretch>
            <a:fillRect/>
          </a:stretch>
        </p:blipFill>
        <p:spPr>
          <a:xfrm>
            <a:off x="1771865" y="2077920"/>
            <a:ext cx="1047564" cy="10556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7822"/>
                </a:lnTo>
                <a:lnTo>
                  <a:pt x="0" y="15645"/>
                </a:lnTo>
                <a:lnTo>
                  <a:pt x="3004" y="18620"/>
                </a:lnTo>
                <a:lnTo>
                  <a:pt x="6007" y="21600"/>
                </a:lnTo>
                <a:lnTo>
                  <a:pt x="13804" y="21600"/>
                </a:lnTo>
                <a:lnTo>
                  <a:pt x="21600" y="21600"/>
                </a:lnTo>
                <a:lnTo>
                  <a:pt x="21600" y="13858"/>
                </a:lnTo>
                <a:lnTo>
                  <a:pt x="21600" y="6115"/>
                </a:lnTo>
                <a:lnTo>
                  <a:pt x="18631" y="3060"/>
                </a:lnTo>
                <a:lnTo>
                  <a:pt x="15656" y="0"/>
                </a:lnTo>
                <a:lnTo>
                  <a:pt x="7831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799" name="100 block B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1788" y="2538361"/>
            <a:ext cx="814735" cy="814734"/>
          </a:xfrm>
          <a:prstGeom prst="rect">
            <a:avLst/>
          </a:prstGeom>
          <a:ln w="12700">
            <a:miter lim="400000"/>
          </a:ln>
        </p:spPr>
      </p:pic>
      <p:pic>
        <p:nvPicPr>
          <p:cNvPr id="800" name="pasted-image.bmp"/>
          <p:cNvPicPr>
            <a:picLocks noChangeAspect="1"/>
          </p:cNvPicPr>
          <p:nvPr/>
        </p:nvPicPr>
        <p:blipFill>
          <a:blip r:embed="rId5"/>
          <a:srcRect l="1307" t="2638" r="79474" b="58144"/>
          <a:stretch>
            <a:fillRect/>
          </a:stretch>
        </p:blipFill>
        <p:spPr>
          <a:xfrm>
            <a:off x="1771865" y="3272656"/>
            <a:ext cx="1047564" cy="10556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7822"/>
                </a:lnTo>
                <a:lnTo>
                  <a:pt x="0" y="15645"/>
                </a:lnTo>
                <a:lnTo>
                  <a:pt x="3004" y="18620"/>
                </a:lnTo>
                <a:lnTo>
                  <a:pt x="6007" y="21600"/>
                </a:lnTo>
                <a:lnTo>
                  <a:pt x="13804" y="21600"/>
                </a:lnTo>
                <a:lnTo>
                  <a:pt x="21600" y="21600"/>
                </a:lnTo>
                <a:lnTo>
                  <a:pt x="21600" y="13858"/>
                </a:lnTo>
                <a:lnTo>
                  <a:pt x="21600" y="6115"/>
                </a:lnTo>
                <a:lnTo>
                  <a:pt x="18631" y="3060"/>
                </a:lnTo>
                <a:lnTo>
                  <a:pt x="15656" y="0"/>
                </a:lnTo>
                <a:lnTo>
                  <a:pt x="7831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801" name="100 block B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3242" y="3482075"/>
            <a:ext cx="814734" cy="814734"/>
          </a:xfrm>
          <a:prstGeom prst="rect">
            <a:avLst/>
          </a:prstGeom>
          <a:ln w="12700">
            <a:miter lim="400000"/>
          </a:ln>
        </p:spPr>
      </p:pic>
      <p:pic>
        <p:nvPicPr>
          <p:cNvPr id="802" name="100 block B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1788" y="3482075"/>
            <a:ext cx="814735" cy="814734"/>
          </a:xfrm>
          <a:prstGeom prst="rect">
            <a:avLst/>
          </a:prstGeom>
          <a:ln w="12700">
            <a:miter lim="400000"/>
          </a:ln>
        </p:spPr>
      </p:pic>
      <p:pic>
        <p:nvPicPr>
          <p:cNvPr id="803" name="10 block B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8695" y="2538361"/>
            <a:ext cx="199618" cy="860396"/>
          </a:xfrm>
          <a:prstGeom prst="rect">
            <a:avLst/>
          </a:prstGeom>
          <a:ln w="12700">
            <a:miter lim="400000"/>
          </a:ln>
        </p:spPr>
      </p:pic>
      <p:pic>
        <p:nvPicPr>
          <p:cNvPr id="804" name="10 block B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0335" y="3459243"/>
            <a:ext cx="199619" cy="860396"/>
          </a:xfrm>
          <a:prstGeom prst="rect">
            <a:avLst/>
          </a:prstGeom>
          <a:ln w="12700">
            <a:miter lim="400000"/>
          </a:ln>
        </p:spPr>
      </p:pic>
      <p:pic>
        <p:nvPicPr>
          <p:cNvPr id="805" name="10 block B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8695" y="3459243"/>
            <a:ext cx="199618" cy="860396"/>
          </a:xfrm>
          <a:prstGeom prst="rect">
            <a:avLst/>
          </a:prstGeom>
          <a:ln w="12700">
            <a:miter lim="400000"/>
          </a:ln>
        </p:spPr>
      </p:pic>
      <p:pic>
        <p:nvPicPr>
          <p:cNvPr id="806" name="10 block B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4914" y="2549194"/>
            <a:ext cx="199618" cy="860396"/>
          </a:xfrm>
          <a:prstGeom prst="rect">
            <a:avLst/>
          </a:prstGeom>
          <a:ln w="12700">
            <a:miter lim="400000"/>
          </a:ln>
        </p:spPr>
      </p:pic>
      <p:pic>
        <p:nvPicPr>
          <p:cNvPr id="807" name="10 block B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4825" y="3459243"/>
            <a:ext cx="199618" cy="860396"/>
          </a:xfrm>
          <a:prstGeom prst="rect">
            <a:avLst/>
          </a:prstGeom>
          <a:ln w="12700">
            <a:miter lim="400000"/>
          </a:ln>
        </p:spPr>
      </p:pic>
      <p:pic>
        <p:nvPicPr>
          <p:cNvPr id="808" name="unit B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0486" y="3461095"/>
            <a:ext cx="199618" cy="173199"/>
          </a:xfrm>
          <a:prstGeom prst="rect">
            <a:avLst/>
          </a:prstGeom>
          <a:ln w="12700">
            <a:miter lim="400000"/>
          </a:ln>
        </p:spPr>
      </p:pic>
      <p:pic>
        <p:nvPicPr>
          <p:cNvPr id="809" name="unit B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0486" y="3693966"/>
            <a:ext cx="199618" cy="173198"/>
          </a:xfrm>
          <a:prstGeom prst="rect">
            <a:avLst/>
          </a:prstGeom>
          <a:ln w="12700">
            <a:miter lim="400000"/>
          </a:ln>
        </p:spPr>
      </p:pic>
      <p:pic>
        <p:nvPicPr>
          <p:cNvPr id="810" name="unit B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0486" y="3926836"/>
            <a:ext cx="199618" cy="173198"/>
          </a:xfrm>
          <a:prstGeom prst="rect">
            <a:avLst/>
          </a:prstGeom>
          <a:ln w="12700">
            <a:miter lim="400000"/>
          </a:ln>
        </p:spPr>
      </p:pic>
      <p:pic>
        <p:nvPicPr>
          <p:cNvPr id="811" name="unit B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306" y="4143375"/>
            <a:ext cx="199619" cy="173198"/>
          </a:xfrm>
          <a:prstGeom prst="rect">
            <a:avLst/>
          </a:prstGeom>
          <a:ln w="12700">
            <a:miter lim="400000"/>
          </a:ln>
        </p:spPr>
      </p:pic>
      <p:sp>
        <p:nvSpPr>
          <p:cNvPr id="812" name="Shape 812"/>
          <p:cNvSpPr/>
          <p:nvPr/>
        </p:nvSpPr>
        <p:spPr>
          <a:xfrm>
            <a:off x="1827368" y="5660515"/>
            <a:ext cx="4426360" cy="6997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sz="2900">
                <a:solidFill>
                  <a:srgbClr val="0433FF"/>
                </a:solidFill>
              </a:defRPr>
            </a:lvl1pPr>
          </a:lstStyle>
          <a:p>
            <a:r>
              <a:rPr sz="2039"/>
              <a:t>What would happen if we added one hundred?</a:t>
            </a:r>
          </a:p>
        </p:txBody>
      </p:sp>
      <p:pic>
        <p:nvPicPr>
          <p:cNvPr id="813" name="100 block B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3242" y="4425788"/>
            <a:ext cx="814734" cy="81473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16" name="Group 816"/>
          <p:cNvGrpSpPr/>
          <p:nvPr/>
        </p:nvGrpSpPr>
        <p:grpSpPr>
          <a:xfrm>
            <a:off x="6347246" y="1707567"/>
            <a:ext cx="5854499" cy="4570807"/>
            <a:chOff x="12700" y="-2295"/>
            <a:chExt cx="8326397" cy="6500703"/>
          </a:xfrm>
        </p:grpSpPr>
        <p:graphicFrame>
          <p:nvGraphicFramePr>
            <p:cNvPr id="814" name="Table 814"/>
            <p:cNvGraphicFramePr/>
            <p:nvPr/>
          </p:nvGraphicFramePr>
          <p:xfrm>
            <a:off x="12700" y="1031131"/>
            <a:ext cx="8326397" cy="5467277"/>
          </p:xfrm>
          <a:graphic>
            <a:graphicData uri="http://schemas.openxmlformats.org/drawingml/2006/table">
              <a:tbl>
                <a:tblPr/>
                <a:tblGrid>
                  <a:gridCol w="1172964">
                    <a:extLst>
                      <a:ext uri="{9D8B030D-6E8A-4147-A177-3AD203B41FA5}">
                        <a16:colId xmlns:a16="http://schemas.microsoft.com/office/drawing/2014/main" xmlns="" val="20000"/>
                      </a:ext>
                    </a:extLst>
                  </a:gridCol>
                  <a:gridCol w="1137906">
                    <a:extLst>
                      <a:ext uri="{9D8B030D-6E8A-4147-A177-3AD203B41FA5}">
                        <a16:colId xmlns:a16="http://schemas.microsoft.com/office/drawing/2014/main" xmlns="" val="20001"/>
                      </a:ext>
                    </a:extLst>
                  </a:gridCol>
                  <a:gridCol w="1218604">
                    <a:extLst>
                      <a:ext uri="{9D8B030D-6E8A-4147-A177-3AD203B41FA5}">
                        <a16:colId xmlns:a16="http://schemas.microsoft.com/office/drawing/2014/main" xmlns="" val="20002"/>
                      </a:ext>
                    </a:extLst>
                  </a:gridCol>
                  <a:gridCol w="1137443">
                    <a:extLst>
                      <a:ext uri="{9D8B030D-6E8A-4147-A177-3AD203B41FA5}">
                        <a16:colId xmlns:a16="http://schemas.microsoft.com/office/drawing/2014/main" xmlns="" val="20003"/>
                      </a:ext>
                    </a:extLst>
                  </a:gridCol>
                  <a:gridCol w="1187582">
                    <a:extLst>
                      <a:ext uri="{9D8B030D-6E8A-4147-A177-3AD203B41FA5}">
                        <a16:colId xmlns:a16="http://schemas.microsoft.com/office/drawing/2014/main" xmlns="" val="20004"/>
                      </a:ext>
                    </a:extLst>
                  </a:gridCol>
                </a:tblGrid>
                <a:tr h="898822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>
                            <a:latin typeface="Comic Sans MS"/>
                            <a:ea typeface="Comic Sans MS"/>
                            <a:cs typeface="Comic Sans MS"/>
                            <a:sym typeface="Comic Sans MS"/>
                          </a:rPr>
                          <a:t>Ten Thousand</a:t>
                        </a:r>
                      </a:p>
                    </a:txBody>
                    <a:tcPr marL="50800" marR="50800" marT="50800" marB="50800" anchor="ctr" horzOverflow="overflow">
                      <a:lnR w="12700">
                        <a:solidFill>
                          <a:srgbClr val="3797C6"/>
                        </a:solidFill>
                        <a:miter lim="400000"/>
                      </a:lnR>
                      <a:lnB w="12700">
                        <a:solidFill>
                          <a:srgbClr val="3797C6"/>
                        </a:solidFill>
                        <a:miter lim="400000"/>
                      </a:lnB>
                      <a:solidFill>
                        <a:schemeClr val="accent2">
                          <a:hueOff val="-2473793"/>
                          <a:satOff val="-50209"/>
                          <a:lumOff val="23543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>
                            <a:latin typeface="Comic Sans MS"/>
                            <a:ea typeface="Comic Sans MS"/>
                            <a:cs typeface="Comic Sans MS"/>
                            <a:sym typeface="Comic Sans MS"/>
                          </a:rPr>
                          <a:t>Thousand</a:t>
                        </a:r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3797C6"/>
                        </a:solidFill>
                        <a:miter lim="400000"/>
                      </a:lnL>
                      <a:lnR w="12700">
                        <a:solidFill>
                          <a:srgbClr val="3797C6"/>
                        </a:solidFill>
                        <a:miter lim="400000"/>
                      </a:lnR>
                      <a:lnB w="12700">
                        <a:solidFill>
                          <a:srgbClr val="3797C6"/>
                        </a:solidFill>
                        <a:miter lim="400000"/>
                      </a:lnB>
                      <a:solidFill>
                        <a:srgbClr val="FF93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>
                            <a:latin typeface="Comic Sans MS"/>
                            <a:ea typeface="Comic Sans MS"/>
                            <a:cs typeface="Comic Sans MS"/>
                            <a:sym typeface="Comic Sans MS"/>
                          </a:rPr>
                          <a:t>Hundred</a:t>
                        </a:r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3797C6"/>
                        </a:solidFill>
                        <a:miter lim="400000"/>
                      </a:lnL>
                      <a:lnR w="12700">
                        <a:solidFill>
                          <a:srgbClr val="3797C6"/>
                        </a:solidFill>
                        <a:miter lim="400000"/>
                      </a:lnR>
                      <a:lnB w="12700">
                        <a:solidFill>
                          <a:srgbClr val="3797C6"/>
                        </a:solidFill>
                        <a:miter lim="400000"/>
                      </a:lnB>
                      <a:solidFill>
                        <a:srgbClr val="FF2F9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>
                            <a:latin typeface="Comic Sans MS"/>
                            <a:ea typeface="Comic Sans MS"/>
                            <a:cs typeface="Comic Sans MS"/>
                            <a:sym typeface="Comic Sans MS"/>
                          </a:rPr>
                          <a:t>Tens </a:t>
                        </a:r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3797C6"/>
                        </a:solidFill>
                        <a:miter lim="400000"/>
                      </a:lnL>
                      <a:lnR w="12700">
                        <a:solidFill>
                          <a:srgbClr val="3797C6"/>
                        </a:solidFill>
                        <a:miter lim="400000"/>
                      </a:lnR>
                      <a:lnB w="12700">
                        <a:solidFill>
                          <a:srgbClr val="3797C6"/>
                        </a:solidFill>
                        <a:miter lim="400000"/>
                      </a:lnB>
                      <a:solidFill>
                        <a:schemeClr val="accent6">
                          <a:satOff val="24555"/>
                          <a:lumOff val="22232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>
                            <a:latin typeface="Comic Sans MS"/>
                            <a:ea typeface="Comic Sans MS"/>
                            <a:cs typeface="Comic Sans MS"/>
                            <a:sym typeface="Comic Sans MS"/>
                          </a:rPr>
                          <a:t>Ones</a:t>
                        </a:r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3797C6"/>
                        </a:solidFill>
                        <a:miter lim="400000"/>
                      </a:lnL>
                      <a:lnB w="12700">
                        <a:solidFill>
                          <a:srgbClr val="3797C6"/>
                        </a:solidFill>
                        <a:miter lim="400000"/>
                      </a:lnB>
                      <a:solidFill>
                        <a:schemeClr val="accent1">
                          <a:satOff val="-3355"/>
                          <a:lumOff val="26614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xmlns="" val="10000"/>
                    </a:ext>
                  </a:extLst>
                </a:tr>
                <a:tr h="1397545">
                  <a:tc>
                    <a:txBody>
                      <a:bodyPr/>
                      <a:lstStyle/>
                      <a:p>
                        <a:pPr defTabSz="914400">
                          <a:defRPr sz="5300"/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R w="12700">
                        <a:solidFill>
                          <a:srgbClr val="3797C6"/>
                        </a:solidFill>
                        <a:miter lim="400000"/>
                      </a:lnR>
                      <a:lnT w="12700">
                        <a:solidFill>
                          <a:srgbClr val="3797C6"/>
                        </a:solidFill>
                        <a:miter lim="400000"/>
                      </a:lnT>
                      <a:lnB w="12700">
                        <a:solidFill>
                          <a:srgbClr val="3797C6"/>
                        </a:solidFill>
                        <a:miter lim="400000"/>
                      </a:lnB>
                      <a:solidFill>
                        <a:schemeClr val="accent2">
                          <a:hueOff val="-2473793"/>
                          <a:satOff val="-50209"/>
                          <a:lumOff val="23543"/>
                          <a:alpha val="5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5300"/>
                          <a:t>2</a:t>
                        </a:r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3797C6"/>
                        </a:solidFill>
                        <a:miter lim="400000"/>
                      </a:lnL>
                      <a:lnR w="12700">
                        <a:solidFill>
                          <a:srgbClr val="3797C6"/>
                        </a:solidFill>
                        <a:miter lim="400000"/>
                      </a:lnR>
                      <a:lnT w="12700">
                        <a:solidFill>
                          <a:srgbClr val="3797C6"/>
                        </a:solidFill>
                        <a:miter lim="400000"/>
                      </a:lnT>
                      <a:lnB w="12700">
                        <a:solidFill>
                          <a:srgbClr val="3797C6"/>
                        </a:solidFill>
                        <a:miter lim="400000"/>
                      </a:lnB>
                      <a:solidFill>
                        <a:srgbClr val="FF9300">
                          <a:alpha val="50000"/>
                        </a:srgb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5300"/>
                          <a:t>4</a:t>
                        </a:r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3797C6"/>
                        </a:solidFill>
                        <a:miter lim="400000"/>
                      </a:lnL>
                      <a:lnR w="12700">
                        <a:solidFill>
                          <a:srgbClr val="3797C6"/>
                        </a:solidFill>
                        <a:miter lim="400000"/>
                      </a:lnR>
                      <a:lnT w="12700">
                        <a:solidFill>
                          <a:srgbClr val="3797C6"/>
                        </a:solidFill>
                        <a:miter lim="400000"/>
                      </a:lnT>
                      <a:lnB w="12700">
                        <a:solidFill>
                          <a:srgbClr val="3797C6"/>
                        </a:solidFill>
                        <a:miter lim="400000"/>
                      </a:lnB>
                      <a:solidFill>
                        <a:srgbClr val="FF2F92">
                          <a:alpha val="50000"/>
                        </a:srgb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5300"/>
                          <a:t>6</a:t>
                        </a:r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3797C6"/>
                        </a:solidFill>
                        <a:miter lim="400000"/>
                      </a:lnL>
                      <a:lnR w="12700">
                        <a:solidFill>
                          <a:srgbClr val="3797C6"/>
                        </a:solidFill>
                        <a:miter lim="400000"/>
                      </a:lnR>
                      <a:lnT w="12700">
                        <a:solidFill>
                          <a:srgbClr val="3797C6"/>
                        </a:solidFill>
                        <a:miter lim="400000"/>
                      </a:lnT>
                      <a:lnB w="12700">
                        <a:solidFill>
                          <a:srgbClr val="3797C6"/>
                        </a:solidFill>
                        <a:miter lim="400000"/>
                      </a:lnB>
                      <a:solidFill>
                        <a:schemeClr val="accent6">
                          <a:satOff val="24555"/>
                          <a:lumOff val="22232"/>
                          <a:alpha val="5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5300"/>
                          <a:t>5</a:t>
                        </a:r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3797C6"/>
                        </a:solidFill>
                        <a:miter lim="400000"/>
                      </a:lnL>
                      <a:lnT w="12700">
                        <a:solidFill>
                          <a:srgbClr val="3797C6"/>
                        </a:solidFill>
                        <a:miter lim="400000"/>
                      </a:lnT>
                      <a:lnB w="12700">
                        <a:solidFill>
                          <a:srgbClr val="3797C6"/>
                        </a:solidFill>
                        <a:miter lim="400000"/>
                      </a:lnB>
                      <a:solidFill>
                        <a:srgbClr val="13A4EE">
                          <a:alpha val="39541"/>
                        </a:srgb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xmlns="" val="10001"/>
                    </a:ext>
                  </a:extLst>
                </a:tr>
                <a:tr h="1547812">
                  <a:tc>
                    <a:txBody>
                      <a:bodyPr/>
                      <a:lstStyle/>
                      <a:p>
                        <a:pPr defTabSz="914400">
                          <a:defRPr sz="3400">
                            <a:latin typeface="Comic Sans MS"/>
                            <a:ea typeface="Comic Sans MS"/>
                            <a:cs typeface="Comic Sans MS"/>
                            <a:sym typeface="Comic Sans M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R w="12700">
                        <a:solidFill>
                          <a:srgbClr val="3797C6"/>
                        </a:solidFill>
                        <a:miter lim="400000"/>
                      </a:lnR>
                      <a:lnT w="12700">
                        <a:solidFill>
                          <a:srgbClr val="3797C6"/>
                        </a:solidFill>
                        <a:miter lim="400000"/>
                      </a:lnT>
                      <a:solidFill>
                        <a:schemeClr val="accent2">
                          <a:hueOff val="-2473793"/>
                          <a:satOff val="-50209"/>
                          <a:lumOff val="23543"/>
                          <a:alpha val="5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3400">
                            <a:latin typeface="Comic Sans MS"/>
                            <a:ea typeface="Comic Sans MS"/>
                            <a:cs typeface="Comic Sans MS"/>
                            <a:sym typeface="Comic Sans M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3797C6"/>
                        </a:solidFill>
                        <a:miter lim="400000"/>
                      </a:lnL>
                      <a:lnR w="12700">
                        <a:solidFill>
                          <a:srgbClr val="3797C6"/>
                        </a:solidFill>
                        <a:miter lim="400000"/>
                      </a:lnR>
                      <a:lnT w="12700">
                        <a:solidFill>
                          <a:srgbClr val="3797C6"/>
                        </a:solidFill>
                        <a:miter lim="400000"/>
                      </a:lnT>
                      <a:solidFill>
                        <a:srgbClr val="FF9300">
                          <a:alpha val="50000"/>
                        </a:srgb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3400">
                            <a:latin typeface="Comic Sans MS"/>
                            <a:ea typeface="Comic Sans MS"/>
                            <a:cs typeface="Comic Sans MS"/>
                            <a:sym typeface="Comic Sans M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3797C6"/>
                        </a:solidFill>
                        <a:miter lim="400000"/>
                      </a:lnL>
                      <a:lnR w="12700">
                        <a:solidFill>
                          <a:srgbClr val="3797C6"/>
                        </a:solidFill>
                        <a:miter lim="400000"/>
                      </a:lnR>
                      <a:lnT w="12700">
                        <a:solidFill>
                          <a:srgbClr val="3797C6"/>
                        </a:solidFill>
                        <a:miter lim="400000"/>
                      </a:lnT>
                      <a:solidFill>
                        <a:srgbClr val="FF2F92">
                          <a:alpha val="50000"/>
                        </a:srgb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3400">
                            <a:latin typeface="Comic Sans MS"/>
                            <a:ea typeface="Comic Sans MS"/>
                            <a:cs typeface="Comic Sans MS"/>
                            <a:sym typeface="Comic Sans M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3797C6"/>
                        </a:solidFill>
                        <a:miter lim="400000"/>
                      </a:lnL>
                      <a:lnR w="12700">
                        <a:solidFill>
                          <a:srgbClr val="3797C6"/>
                        </a:solidFill>
                        <a:miter lim="400000"/>
                      </a:lnR>
                      <a:lnT w="12700">
                        <a:solidFill>
                          <a:srgbClr val="3797C6"/>
                        </a:solidFill>
                        <a:miter lim="400000"/>
                      </a:lnT>
                      <a:solidFill>
                        <a:schemeClr val="accent6">
                          <a:satOff val="24555"/>
                          <a:lumOff val="22232"/>
                          <a:alpha val="5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3400">
                            <a:latin typeface="Comic Sans MS"/>
                            <a:ea typeface="Comic Sans MS"/>
                            <a:cs typeface="Comic Sans MS"/>
                            <a:sym typeface="Comic Sans M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3797C6"/>
                        </a:solidFill>
                        <a:miter lim="400000"/>
                      </a:lnL>
                      <a:lnT w="12700">
                        <a:solidFill>
                          <a:srgbClr val="3797C6"/>
                        </a:solidFill>
                        <a:miter lim="400000"/>
                      </a:lnT>
                      <a:solidFill>
                        <a:srgbClr val="13A4EE">
                          <a:alpha val="39541"/>
                        </a:srgb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xmlns="" val="10002"/>
                    </a:ext>
                  </a:extLst>
                </a:tr>
              </a:tbl>
            </a:graphicData>
          </a:graphic>
        </p:graphicFrame>
        <p:sp>
          <p:nvSpPr>
            <p:cNvPr id="815" name="Shape 815"/>
            <p:cNvSpPr/>
            <p:nvPr/>
          </p:nvSpPr>
          <p:spPr>
            <a:xfrm>
              <a:off x="426594" y="-2295"/>
              <a:ext cx="5452602" cy="9951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spAutoFit/>
            </a:bodyPr>
            <a:lstStyle>
              <a:lvl1pPr>
                <a:defRPr sz="2900">
                  <a:solidFill>
                    <a:srgbClr val="0433FF"/>
                  </a:solidFill>
                </a:defRPr>
              </a:lvl1pPr>
            </a:lstStyle>
            <a:p>
              <a:r>
                <a:rPr sz="2039"/>
                <a:t>What would that look like in a Place Value Chart?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6415085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fill="hold"/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4" grpId="0" animBg="1" advAuto="0"/>
      <p:bldP spid="795" grpId="0" animBg="1" advAuto="0"/>
      <p:bldP spid="796" grpId="0" animBg="1" advAuto="0"/>
      <p:bldP spid="797" grpId="0" animBg="1" advAuto="0"/>
      <p:bldP spid="798" grpId="0" animBg="1" advAuto="0"/>
      <p:bldP spid="799" grpId="0" animBg="1" advAuto="0"/>
      <p:bldP spid="800" grpId="0" animBg="1" advAuto="0"/>
      <p:bldP spid="801" grpId="0" animBg="1" advAuto="0"/>
      <p:bldP spid="802" grpId="0" animBg="1" advAuto="0"/>
      <p:bldP spid="803" grpId="0" animBg="1" advAuto="0"/>
      <p:bldP spid="804" grpId="0" animBg="1" advAuto="0"/>
      <p:bldP spid="805" grpId="0" animBg="1" advAuto="0"/>
      <p:bldP spid="806" grpId="0" animBg="1" advAuto="0"/>
      <p:bldP spid="807" grpId="0" animBg="1" advAuto="0"/>
      <p:bldP spid="808" grpId="0" animBg="1" advAuto="0"/>
      <p:bldP spid="809" grpId="0" animBg="1" advAuto="0"/>
      <p:bldP spid="810" grpId="0" animBg="1" advAuto="0"/>
      <p:bldP spid="811" grpId="0" animBg="1" advAuto="0"/>
      <p:bldP spid="812" grpId="0" animBg="1" advAuto="0"/>
      <p:bldP spid="813" grpId="0" animBg="1" advAuto="0"/>
      <p:bldP spid="816" grpId="0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Shape 818"/>
          <p:cNvSpPr/>
          <p:nvPr/>
        </p:nvSpPr>
        <p:spPr>
          <a:xfrm>
            <a:off x="5206833" y="155667"/>
            <a:ext cx="1938031" cy="11758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0200"/>
            </a:lvl1pPr>
          </a:lstStyle>
          <a:p>
            <a:r>
              <a:rPr sz="7172"/>
              <a:t>1929</a:t>
            </a:r>
          </a:p>
        </p:txBody>
      </p:sp>
      <p:sp>
        <p:nvSpPr>
          <p:cNvPr id="819" name="Shape 819"/>
          <p:cNvSpPr/>
          <p:nvPr/>
        </p:nvSpPr>
        <p:spPr>
          <a:xfrm>
            <a:off x="1827368" y="1240711"/>
            <a:ext cx="4426360" cy="6997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>
              <a:defRPr sz="2900">
                <a:solidFill>
                  <a:srgbClr val="0433FF"/>
                </a:solidFill>
              </a:defRPr>
            </a:pPr>
            <a:r>
              <a:rPr sz="2039"/>
              <a:t>How would we make this with MABs? </a:t>
            </a:r>
          </a:p>
          <a:p>
            <a:pPr>
              <a:defRPr sz="2900">
                <a:solidFill>
                  <a:srgbClr val="0433FF"/>
                </a:solidFill>
              </a:defRPr>
            </a:pPr>
            <a:r>
              <a:rPr sz="2039"/>
              <a:t>Can you draw it on your Whiteboard?</a:t>
            </a:r>
          </a:p>
        </p:txBody>
      </p:sp>
      <p:pic>
        <p:nvPicPr>
          <p:cNvPr id="820" name="unit B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48" y="4953412"/>
            <a:ext cx="199618" cy="173198"/>
          </a:xfrm>
          <a:prstGeom prst="rect">
            <a:avLst/>
          </a:prstGeom>
          <a:ln w="12700">
            <a:miter lim="400000"/>
          </a:ln>
        </p:spPr>
      </p:pic>
      <p:pic>
        <p:nvPicPr>
          <p:cNvPr id="821" name="100 block B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4991" y="5161348"/>
            <a:ext cx="814735" cy="814734"/>
          </a:xfrm>
          <a:prstGeom prst="rect">
            <a:avLst/>
          </a:prstGeom>
          <a:ln w="12700">
            <a:miter lim="400000"/>
          </a:ln>
        </p:spPr>
      </p:pic>
      <p:pic>
        <p:nvPicPr>
          <p:cNvPr id="822" name="100 block B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5032" y="3373198"/>
            <a:ext cx="814734" cy="814734"/>
          </a:xfrm>
          <a:prstGeom prst="rect">
            <a:avLst/>
          </a:prstGeom>
          <a:ln w="12700">
            <a:miter lim="400000"/>
          </a:ln>
        </p:spPr>
      </p:pic>
      <p:pic>
        <p:nvPicPr>
          <p:cNvPr id="823" name="pasted-image.bmp"/>
          <p:cNvPicPr>
            <a:picLocks noChangeAspect="1"/>
          </p:cNvPicPr>
          <p:nvPr/>
        </p:nvPicPr>
        <p:blipFill>
          <a:blip r:embed="rId4"/>
          <a:srcRect l="1307" t="2638" r="79474" b="58144"/>
          <a:stretch>
            <a:fillRect/>
          </a:stretch>
        </p:blipFill>
        <p:spPr>
          <a:xfrm>
            <a:off x="1771865" y="2168569"/>
            <a:ext cx="1047564" cy="10556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7822"/>
                </a:lnTo>
                <a:lnTo>
                  <a:pt x="0" y="15645"/>
                </a:lnTo>
                <a:lnTo>
                  <a:pt x="3004" y="18620"/>
                </a:lnTo>
                <a:lnTo>
                  <a:pt x="6007" y="21600"/>
                </a:lnTo>
                <a:lnTo>
                  <a:pt x="13804" y="21600"/>
                </a:lnTo>
                <a:lnTo>
                  <a:pt x="21600" y="21600"/>
                </a:lnTo>
                <a:lnTo>
                  <a:pt x="21600" y="13858"/>
                </a:lnTo>
                <a:lnTo>
                  <a:pt x="21600" y="6115"/>
                </a:lnTo>
                <a:lnTo>
                  <a:pt x="18631" y="3060"/>
                </a:lnTo>
                <a:lnTo>
                  <a:pt x="15656" y="0"/>
                </a:lnTo>
                <a:lnTo>
                  <a:pt x="7831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824" name="100 block B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4993" y="3373198"/>
            <a:ext cx="814734" cy="814734"/>
          </a:xfrm>
          <a:prstGeom prst="rect">
            <a:avLst/>
          </a:prstGeom>
          <a:ln w="12700">
            <a:miter lim="400000"/>
          </a:ln>
        </p:spPr>
      </p:pic>
      <p:pic>
        <p:nvPicPr>
          <p:cNvPr id="825" name="100 block B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4993" y="4267273"/>
            <a:ext cx="814734" cy="814734"/>
          </a:xfrm>
          <a:prstGeom prst="rect">
            <a:avLst/>
          </a:prstGeom>
          <a:ln w="12700">
            <a:miter lim="400000"/>
          </a:ln>
        </p:spPr>
      </p:pic>
      <p:pic>
        <p:nvPicPr>
          <p:cNvPr id="826" name="10 block BW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5109" y="5124201"/>
            <a:ext cx="199618" cy="860396"/>
          </a:xfrm>
          <a:prstGeom prst="rect">
            <a:avLst/>
          </a:prstGeom>
          <a:ln w="12700">
            <a:miter lim="400000"/>
          </a:ln>
        </p:spPr>
      </p:pic>
      <p:pic>
        <p:nvPicPr>
          <p:cNvPr id="827" name="10 block BW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3468" y="5124201"/>
            <a:ext cx="199619" cy="860396"/>
          </a:xfrm>
          <a:prstGeom prst="rect">
            <a:avLst/>
          </a:prstGeom>
          <a:ln w="12700">
            <a:miter lim="400000"/>
          </a:ln>
        </p:spPr>
      </p:pic>
      <p:pic>
        <p:nvPicPr>
          <p:cNvPr id="828" name="unit B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48" y="5161772"/>
            <a:ext cx="199618" cy="173199"/>
          </a:xfrm>
          <a:prstGeom prst="rect">
            <a:avLst/>
          </a:prstGeom>
          <a:ln w="12700">
            <a:miter lim="400000"/>
          </a:ln>
        </p:spPr>
      </p:pic>
      <p:pic>
        <p:nvPicPr>
          <p:cNvPr id="829" name="unit B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48" y="5394641"/>
            <a:ext cx="199618" cy="173198"/>
          </a:xfrm>
          <a:prstGeom prst="rect">
            <a:avLst/>
          </a:prstGeom>
          <a:ln w="12700">
            <a:miter lim="400000"/>
          </a:ln>
        </p:spPr>
      </p:pic>
      <p:pic>
        <p:nvPicPr>
          <p:cNvPr id="830" name="unit B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48" y="5627512"/>
            <a:ext cx="199618" cy="173198"/>
          </a:xfrm>
          <a:prstGeom prst="rect">
            <a:avLst/>
          </a:prstGeom>
          <a:ln w="12700">
            <a:miter lim="400000"/>
          </a:ln>
        </p:spPr>
      </p:pic>
      <p:pic>
        <p:nvPicPr>
          <p:cNvPr id="831" name="unit B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7272" y="5844051"/>
            <a:ext cx="179813" cy="156014"/>
          </a:xfrm>
          <a:prstGeom prst="rect">
            <a:avLst/>
          </a:prstGeom>
          <a:ln w="12700">
            <a:miter lim="400000"/>
          </a:ln>
        </p:spPr>
      </p:pic>
      <p:sp>
        <p:nvSpPr>
          <p:cNvPr id="832" name="Shape 832"/>
          <p:cNvSpPr/>
          <p:nvPr/>
        </p:nvSpPr>
        <p:spPr>
          <a:xfrm>
            <a:off x="1670494" y="6124072"/>
            <a:ext cx="5965568" cy="385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sz="2900">
                <a:solidFill>
                  <a:srgbClr val="0433FF"/>
                </a:solidFill>
              </a:defRPr>
            </a:lvl1pPr>
          </a:lstStyle>
          <a:p>
            <a:r>
              <a:rPr sz="2039"/>
              <a:t>What would happen if we added one hundred?</a:t>
            </a:r>
          </a:p>
        </p:txBody>
      </p:sp>
      <p:pic>
        <p:nvPicPr>
          <p:cNvPr id="833" name="100 block B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5032" y="4267273"/>
            <a:ext cx="814734" cy="814734"/>
          </a:xfrm>
          <a:prstGeom prst="rect">
            <a:avLst/>
          </a:prstGeom>
          <a:ln w="12700">
            <a:miter lim="400000"/>
          </a:ln>
        </p:spPr>
      </p:pic>
      <p:pic>
        <p:nvPicPr>
          <p:cNvPr id="834" name="100 block B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5032" y="5161348"/>
            <a:ext cx="814734" cy="814734"/>
          </a:xfrm>
          <a:prstGeom prst="rect">
            <a:avLst/>
          </a:prstGeom>
          <a:ln w="12700">
            <a:miter lim="400000"/>
          </a:ln>
        </p:spPr>
      </p:pic>
      <p:pic>
        <p:nvPicPr>
          <p:cNvPr id="835" name="unit B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9688" y="4013751"/>
            <a:ext cx="199619" cy="173199"/>
          </a:xfrm>
          <a:prstGeom prst="rect">
            <a:avLst/>
          </a:prstGeom>
          <a:ln w="12700">
            <a:miter lim="400000"/>
          </a:ln>
        </p:spPr>
      </p:pic>
      <p:pic>
        <p:nvPicPr>
          <p:cNvPr id="836" name="unit B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9688" y="4246621"/>
            <a:ext cx="199619" cy="173199"/>
          </a:xfrm>
          <a:prstGeom prst="rect">
            <a:avLst/>
          </a:prstGeom>
          <a:ln w="12700">
            <a:miter lim="400000"/>
          </a:ln>
        </p:spPr>
      </p:pic>
      <p:pic>
        <p:nvPicPr>
          <p:cNvPr id="837" name="unit B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9688" y="4479491"/>
            <a:ext cx="199619" cy="173199"/>
          </a:xfrm>
          <a:prstGeom prst="rect">
            <a:avLst/>
          </a:prstGeom>
          <a:ln w="12700">
            <a:miter lim="400000"/>
          </a:ln>
        </p:spPr>
      </p:pic>
      <p:pic>
        <p:nvPicPr>
          <p:cNvPr id="838" name="unit B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9510" y="4696031"/>
            <a:ext cx="199619" cy="173198"/>
          </a:xfrm>
          <a:prstGeom prst="rect">
            <a:avLst/>
          </a:prstGeom>
          <a:ln w="12700">
            <a:miter lim="400000"/>
          </a:ln>
        </p:spPr>
      </p:pic>
      <p:pic>
        <p:nvPicPr>
          <p:cNvPr id="839" name="100 block B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5071" y="3394272"/>
            <a:ext cx="814734" cy="814734"/>
          </a:xfrm>
          <a:prstGeom prst="rect">
            <a:avLst/>
          </a:prstGeom>
          <a:ln w="12700">
            <a:miter lim="400000"/>
          </a:ln>
        </p:spPr>
      </p:pic>
      <p:pic>
        <p:nvPicPr>
          <p:cNvPr id="840" name="100 block B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5071" y="4288348"/>
            <a:ext cx="814734" cy="814734"/>
          </a:xfrm>
          <a:prstGeom prst="rect">
            <a:avLst/>
          </a:prstGeom>
          <a:ln w="12700">
            <a:miter lim="400000"/>
          </a:ln>
        </p:spPr>
      </p:pic>
      <p:pic>
        <p:nvPicPr>
          <p:cNvPr id="841" name="100 block B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5071" y="5182423"/>
            <a:ext cx="814734" cy="814734"/>
          </a:xfrm>
          <a:prstGeom prst="rect">
            <a:avLst/>
          </a:prstGeom>
          <a:ln w="12700">
            <a:miter lim="400000"/>
          </a:ln>
        </p:spPr>
      </p:pic>
      <p:pic>
        <p:nvPicPr>
          <p:cNvPr id="842" name="100 block B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5071" y="2451642"/>
            <a:ext cx="814734" cy="814734"/>
          </a:xfrm>
          <a:prstGeom prst="rect">
            <a:avLst/>
          </a:prstGeom>
          <a:ln w="12700">
            <a:miter lim="400000"/>
          </a:ln>
        </p:spPr>
      </p:pic>
      <p:pic>
        <p:nvPicPr>
          <p:cNvPr id="843" name="pasted-image.bmp"/>
          <p:cNvPicPr>
            <a:picLocks noChangeAspect="1"/>
          </p:cNvPicPr>
          <p:nvPr/>
        </p:nvPicPr>
        <p:blipFill>
          <a:blip r:embed="rId4"/>
          <a:srcRect l="1307" t="2638" r="79474" b="58144"/>
          <a:stretch>
            <a:fillRect/>
          </a:stretch>
        </p:blipFill>
        <p:spPr>
          <a:xfrm>
            <a:off x="2908911" y="2259275"/>
            <a:ext cx="1047565" cy="10556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7822"/>
                </a:lnTo>
                <a:lnTo>
                  <a:pt x="0" y="15645"/>
                </a:lnTo>
                <a:lnTo>
                  <a:pt x="3004" y="18620"/>
                </a:lnTo>
                <a:lnTo>
                  <a:pt x="6007" y="21600"/>
                </a:lnTo>
                <a:lnTo>
                  <a:pt x="13804" y="21600"/>
                </a:lnTo>
                <a:lnTo>
                  <a:pt x="21600" y="21600"/>
                </a:lnTo>
                <a:lnTo>
                  <a:pt x="21600" y="13858"/>
                </a:lnTo>
                <a:lnTo>
                  <a:pt x="21600" y="6115"/>
                </a:lnTo>
                <a:lnTo>
                  <a:pt x="18631" y="3060"/>
                </a:lnTo>
                <a:lnTo>
                  <a:pt x="15656" y="0"/>
                </a:lnTo>
                <a:lnTo>
                  <a:pt x="7831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grpSp>
        <p:nvGrpSpPr>
          <p:cNvPr id="846" name="Group 846"/>
          <p:cNvGrpSpPr/>
          <p:nvPr/>
        </p:nvGrpSpPr>
        <p:grpSpPr>
          <a:xfrm>
            <a:off x="6228183" y="1469441"/>
            <a:ext cx="5854499" cy="4570807"/>
            <a:chOff x="12700" y="-2295"/>
            <a:chExt cx="8326397" cy="6500703"/>
          </a:xfrm>
        </p:grpSpPr>
        <p:graphicFrame>
          <p:nvGraphicFramePr>
            <p:cNvPr id="844" name="Table 844"/>
            <p:cNvGraphicFramePr/>
            <p:nvPr/>
          </p:nvGraphicFramePr>
          <p:xfrm>
            <a:off x="12700" y="1031131"/>
            <a:ext cx="8326397" cy="5467277"/>
          </p:xfrm>
          <a:graphic>
            <a:graphicData uri="http://schemas.openxmlformats.org/drawingml/2006/table">
              <a:tbl>
                <a:tblPr/>
                <a:tblGrid>
                  <a:gridCol w="1172964">
                    <a:extLst>
                      <a:ext uri="{9D8B030D-6E8A-4147-A177-3AD203B41FA5}">
                        <a16:colId xmlns:a16="http://schemas.microsoft.com/office/drawing/2014/main" xmlns="" val="20000"/>
                      </a:ext>
                    </a:extLst>
                  </a:gridCol>
                  <a:gridCol w="1137906">
                    <a:extLst>
                      <a:ext uri="{9D8B030D-6E8A-4147-A177-3AD203B41FA5}">
                        <a16:colId xmlns:a16="http://schemas.microsoft.com/office/drawing/2014/main" xmlns="" val="20001"/>
                      </a:ext>
                    </a:extLst>
                  </a:gridCol>
                  <a:gridCol w="1218604">
                    <a:extLst>
                      <a:ext uri="{9D8B030D-6E8A-4147-A177-3AD203B41FA5}">
                        <a16:colId xmlns:a16="http://schemas.microsoft.com/office/drawing/2014/main" xmlns="" val="20002"/>
                      </a:ext>
                    </a:extLst>
                  </a:gridCol>
                  <a:gridCol w="1137443">
                    <a:extLst>
                      <a:ext uri="{9D8B030D-6E8A-4147-A177-3AD203B41FA5}">
                        <a16:colId xmlns:a16="http://schemas.microsoft.com/office/drawing/2014/main" xmlns="" val="20003"/>
                      </a:ext>
                    </a:extLst>
                  </a:gridCol>
                  <a:gridCol w="1187582">
                    <a:extLst>
                      <a:ext uri="{9D8B030D-6E8A-4147-A177-3AD203B41FA5}">
                        <a16:colId xmlns:a16="http://schemas.microsoft.com/office/drawing/2014/main" xmlns="" val="20004"/>
                      </a:ext>
                    </a:extLst>
                  </a:gridCol>
                </a:tblGrid>
                <a:tr h="898822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>
                            <a:latin typeface="Comic Sans MS"/>
                            <a:ea typeface="Comic Sans MS"/>
                            <a:cs typeface="Comic Sans MS"/>
                            <a:sym typeface="Comic Sans MS"/>
                          </a:rPr>
                          <a:t>Ten Thousand</a:t>
                        </a:r>
                      </a:p>
                    </a:txBody>
                    <a:tcPr marL="50800" marR="50800" marT="50800" marB="50800" anchor="ctr" horzOverflow="overflow">
                      <a:lnR w="12700">
                        <a:solidFill>
                          <a:srgbClr val="3797C6"/>
                        </a:solidFill>
                        <a:miter lim="400000"/>
                      </a:lnR>
                      <a:lnB w="12700">
                        <a:solidFill>
                          <a:srgbClr val="3797C6"/>
                        </a:solidFill>
                        <a:miter lim="400000"/>
                      </a:lnB>
                      <a:solidFill>
                        <a:schemeClr val="accent2">
                          <a:hueOff val="-2473793"/>
                          <a:satOff val="-50209"/>
                          <a:lumOff val="23543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>
                            <a:latin typeface="Comic Sans MS"/>
                            <a:ea typeface="Comic Sans MS"/>
                            <a:cs typeface="Comic Sans MS"/>
                            <a:sym typeface="Comic Sans MS"/>
                          </a:rPr>
                          <a:t>Thousand</a:t>
                        </a:r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3797C6"/>
                        </a:solidFill>
                        <a:miter lim="400000"/>
                      </a:lnL>
                      <a:lnR w="12700">
                        <a:solidFill>
                          <a:srgbClr val="3797C6"/>
                        </a:solidFill>
                        <a:miter lim="400000"/>
                      </a:lnR>
                      <a:lnB w="12700">
                        <a:solidFill>
                          <a:srgbClr val="3797C6"/>
                        </a:solidFill>
                        <a:miter lim="400000"/>
                      </a:lnB>
                      <a:solidFill>
                        <a:srgbClr val="FF93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>
                            <a:latin typeface="Comic Sans MS"/>
                            <a:ea typeface="Comic Sans MS"/>
                            <a:cs typeface="Comic Sans MS"/>
                            <a:sym typeface="Comic Sans MS"/>
                          </a:rPr>
                          <a:t>Hundred</a:t>
                        </a:r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3797C6"/>
                        </a:solidFill>
                        <a:miter lim="400000"/>
                      </a:lnL>
                      <a:lnR w="12700">
                        <a:solidFill>
                          <a:srgbClr val="3797C6"/>
                        </a:solidFill>
                        <a:miter lim="400000"/>
                      </a:lnR>
                      <a:lnB w="12700">
                        <a:solidFill>
                          <a:srgbClr val="3797C6"/>
                        </a:solidFill>
                        <a:miter lim="400000"/>
                      </a:lnB>
                      <a:solidFill>
                        <a:srgbClr val="FF2F9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>
                            <a:latin typeface="Comic Sans MS"/>
                            <a:ea typeface="Comic Sans MS"/>
                            <a:cs typeface="Comic Sans MS"/>
                            <a:sym typeface="Comic Sans MS"/>
                          </a:rPr>
                          <a:t>Tens </a:t>
                        </a:r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3797C6"/>
                        </a:solidFill>
                        <a:miter lim="400000"/>
                      </a:lnL>
                      <a:lnR w="12700">
                        <a:solidFill>
                          <a:srgbClr val="3797C6"/>
                        </a:solidFill>
                        <a:miter lim="400000"/>
                      </a:lnR>
                      <a:lnB w="12700">
                        <a:solidFill>
                          <a:srgbClr val="3797C6"/>
                        </a:solidFill>
                        <a:miter lim="400000"/>
                      </a:lnB>
                      <a:solidFill>
                        <a:schemeClr val="accent6">
                          <a:satOff val="24555"/>
                          <a:lumOff val="22232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>
                            <a:latin typeface="Comic Sans MS"/>
                            <a:ea typeface="Comic Sans MS"/>
                            <a:cs typeface="Comic Sans MS"/>
                            <a:sym typeface="Comic Sans MS"/>
                          </a:rPr>
                          <a:t>Ones</a:t>
                        </a:r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3797C6"/>
                        </a:solidFill>
                        <a:miter lim="400000"/>
                      </a:lnL>
                      <a:lnB w="12700">
                        <a:solidFill>
                          <a:srgbClr val="3797C6"/>
                        </a:solidFill>
                        <a:miter lim="400000"/>
                      </a:lnB>
                      <a:solidFill>
                        <a:schemeClr val="accent1">
                          <a:satOff val="-3355"/>
                          <a:lumOff val="26614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xmlns="" val="10000"/>
                    </a:ext>
                  </a:extLst>
                </a:tr>
                <a:tr h="1397545">
                  <a:tc>
                    <a:txBody>
                      <a:bodyPr/>
                      <a:lstStyle/>
                      <a:p>
                        <a:pPr defTabSz="914400">
                          <a:defRPr sz="5300"/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R w="12700">
                        <a:solidFill>
                          <a:srgbClr val="3797C6"/>
                        </a:solidFill>
                        <a:miter lim="400000"/>
                      </a:lnR>
                      <a:lnT w="12700">
                        <a:solidFill>
                          <a:srgbClr val="3797C6"/>
                        </a:solidFill>
                        <a:miter lim="400000"/>
                      </a:lnT>
                      <a:lnB w="12700">
                        <a:solidFill>
                          <a:srgbClr val="3797C6"/>
                        </a:solidFill>
                        <a:miter lim="400000"/>
                      </a:lnB>
                      <a:solidFill>
                        <a:schemeClr val="accent2">
                          <a:hueOff val="-2473793"/>
                          <a:satOff val="-50209"/>
                          <a:lumOff val="23543"/>
                          <a:alpha val="5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5300"/>
                          <a:t>1</a:t>
                        </a:r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3797C6"/>
                        </a:solidFill>
                        <a:miter lim="400000"/>
                      </a:lnL>
                      <a:lnR w="12700">
                        <a:solidFill>
                          <a:srgbClr val="3797C6"/>
                        </a:solidFill>
                        <a:miter lim="400000"/>
                      </a:lnR>
                      <a:lnT w="12700">
                        <a:solidFill>
                          <a:srgbClr val="3797C6"/>
                        </a:solidFill>
                        <a:miter lim="400000"/>
                      </a:lnT>
                      <a:lnB w="12700">
                        <a:solidFill>
                          <a:srgbClr val="3797C6"/>
                        </a:solidFill>
                        <a:miter lim="400000"/>
                      </a:lnB>
                      <a:solidFill>
                        <a:srgbClr val="FF9300">
                          <a:alpha val="50000"/>
                        </a:srgb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5300"/>
                          <a:t>9</a:t>
                        </a:r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3797C6"/>
                        </a:solidFill>
                        <a:miter lim="400000"/>
                      </a:lnL>
                      <a:lnR w="12700">
                        <a:solidFill>
                          <a:srgbClr val="3797C6"/>
                        </a:solidFill>
                        <a:miter lim="400000"/>
                      </a:lnR>
                      <a:lnT w="12700">
                        <a:solidFill>
                          <a:srgbClr val="3797C6"/>
                        </a:solidFill>
                        <a:miter lim="400000"/>
                      </a:lnT>
                      <a:lnB w="12700">
                        <a:solidFill>
                          <a:srgbClr val="3797C6"/>
                        </a:solidFill>
                        <a:miter lim="400000"/>
                      </a:lnB>
                      <a:solidFill>
                        <a:srgbClr val="FF2F92">
                          <a:alpha val="50000"/>
                        </a:srgb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5300"/>
                          <a:t>2</a:t>
                        </a:r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3797C6"/>
                        </a:solidFill>
                        <a:miter lim="400000"/>
                      </a:lnL>
                      <a:lnR w="12700">
                        <a:solidFill>
                          <a:srgbClr val="3797C6"/>
                        </a:solidFill>
                        <a:miter lim="400000"/>
                      </a:lnR>
                      <a:lnT w="12700">
                        <a:solidFill>
                          <a:srgbClr val="3797C6"/>
                        </a:solidFill>
                        <a:miter lim="400000"/>
                      </a:lnT>
                      <a:lnB w="12700">
                        <a:solidFill>
                          <a:srgbClr val="3797C6"/>
                        </a:solidFill>
                        <a:miter lim="400000"/>
                      </a:lnB>
                      <a:solidFill>
                        <a:schemeClr val="accent6">
                          <a:satOff val="24555"/>
                          <a:lumOff val="22232"/>
                          <a:alpha val="5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5300"/>
                          <a:t>9</a:t>
                        </a:r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3797C6"/>
                        </a:solidFill>
                        <a:miter lim="400000"/>
                      </a:lnL>
                      <a:lnT w="12700">
                        <a:solidFill>
                          <a:srgbClr val="3797C6"/>
                        </a:solidFill>
                        <a:miter lim="400000"/>
                      </a:lnT>
                      <a:lnB w="12700">
                        <a:solidFill>
                          <a:srgbClr val="3797C6"/>
                        </a:solidFill>
                        <a:miter lim="400000"/>
                      </a:lnB>
                      <a:solidFill>
                        <a:srgbClr val="13A4EE">
                          <a:alpha val="39541"/>
                        </a:srgb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xmlns="" val="10001"/>
                    </a:ext>
                  </a:extLst>
                </a:tr>
                <a:tr h="1547812">
                  <a:tc>
                    <a:txBody>
                      <a:bodyPr/>
                      <a:lstStyle/>
                      <a:p>
                        <a:pPr defTabSz="914400">
                          <a:defRPr sz="3400">
                            <a:latin typeface="Comic Sans MS"/>
                            <a:ea typeface="Comic Sans MS"/>
                            <a:cs typeface="Comic Sans MS"/>
                            <a:sym typeface="Comic Sans M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R w="12700">
                        <a:solidFill>
                          <a:srgbClr val="3797C6"/>
                        </a:solidFill>
                        <a:miter lim="400000"/>
                      </a:lnR>
                      <a:lnT w="12700">
                        <a:solidFill>
                          <a:srgbClr val="3797C6"/>
                        </a:solidFill>
                        <a:miter lim="400000"/>
                      </a:lnT>
                      <a:solidFill>
                        <a:schemeClr val="accent2">
                          <a:hueOff val="-2473793"/>
                          <a:satOff val="-50209"/>
                          <a:lumOff val="23543"/>
                          <a:alpha val="5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3400">
                            <a:latin typeface="Comic Sans MS"/>
                            <a:ea typeface="Comic Sans MS"/>
                            <a:cs typeface="Comic Sans MS"/>
                            <a:sym typeface="Comic Sans M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3797C6"/>
                        </a:solidFill>
                        <a:miter lim="400000"/>
                      </a:lnL>
                      <a:lnR w="12700">
                        <a:solidFill>
                          <a:srgbClr val="3797C6"/>
                        </a:solidFill>
                        <a:miter lim="400000"/>
                      </a:lnR>
                      <a:lnT w="12700">
                        <a:solidFill>
                          <a:srgbClr val="3797C6"/>
                        </a:solidFill>
                        <a:miter lim="400000"/>
                      </a:lnT>
                      <a:solidFill>
                        <a:srgbClr val="FF9300">
                          <a:alpha val="50000"/>
                        </a:srgb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3400">
                            <a:latin typeface="Comic Sans MS"/>
                            <a:ea typeface="Comic Sans MS"/>
                            <a:cs typeface="Comic Sans MS"/>
                            <a:sym typeface="Comic Sans M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3797C6"/>
                        </a:solidFill>
                        <a:miter lim="400000"/>
                      </a:lnL>
                      <a:lnR w="12700">
                        <a:solidFill>
                          <a:srgbClr val="3797C6"/>
                        </a:solidFill>
                        <a:miter lim="400000"/>
                      </a:lnR>
                      <a:lnT w="12700">
                        <a:solidFill>
                          <a:srgbClr val="3797C6"/>
                        </a:solidFill>
                        <a:miter lim="400000"/>
                      </a:lnT>
                      <a:solidFill>
                        <a:srgbClr val="FF2F92">
                          <a:alpha val="50000"/>
                        </a:srgb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3400">
                            <a:latin typeface="Comic Sans MS"/>
                            <a:ea typeface="Comic Sans MS"/>
                            <a:cs typeface="Comic Sans MS"/>
                            <a:sym typeface="Comic Sans M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3797C6"/>
                        </a:solidFill>
                        <a:miter lim="400000"/>
                      </a:lnL>
                      <a:lnR w="12700">
                        <a:solidFill>
                          <a:srgbClr val="3797C6"/>
                        </a:solidFill>
                        <a:miter lim="400000"/>
                      </a:lnR>
                      <a:lnT w="12700">
                        <a:solidFill>
                          <a:srgbClr val="3797C6"/>
                        </a:solidFill>
                        <a:miter lim="400000"/>
                      </a:lnT>
                      <a:solidFill>
                        <a:schemeClr val="accent6">
                          <a:satOff val="24555"/>
                          <a:lumOff val="22232"/>
                          <a:alpha val="5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3400">
                            <a:latin typeface="Comic Sans MS"/>
                            <a:ea typeface="Comic Sans MS"/>
                            <a:cs typeface="Comic Sans MS"/>
                            <a:sym typeface="Comic Sans M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3797C6"/>
                        </a:solidFill>
                        <a:miter lim="400000"/>
                      </a:lnL>
                      <a:lnT w="12700">
                        <a:solidFill>
                          <a:srgbClr val="3797C6"/>
                        </a:solidFill>
                        <a:miter lim="400000"/>
                      </a:lnT>
                      <a:solidFill>
                        <a:srgbClr val="13A4EE">
                          <a:alpha val="39541"/>
                        </a:srgb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xmlns="" val="10002"/>
                    </a:ext>
                  </a:extLst>
                </a:tr>
              </a:tbl>
            </a:graphicData>
          </a:graphic>
        </p:graphicFrame>
        <p:sp>
          <p:nvSpPr>
            <p:cNvPr id="845" name="Shape 845"/>
            <p:cNvSpPr/>
            <p:nvPr/>
          </p:nvSpPr>
          <p:spPr>
            <a:xfrm>
              <a:off x="426594" y="-2295"/>
              <a:ext cx="5452602" cy="9951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spAutoFit/>
            </a:bodyPr>
            <a:lstStyle>
              <a:lvl1pPr>
                <a:defRPr sz="2900">
                  <a:solidFill>
                    <a:srgbClr val="0433FF"/>
                  </a:solidFill>
                </a:defRPr>
              </a:lvl1pPr>
            </a:lstStyle>
            <a:p>
              <a:r>
                <a:rPr sz="2039"/>
                <a:t>What would that look like in a Place Value Chart?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647977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fill="hold"/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" fill="hold"/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4" fill="hold"/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8" fill="hold"/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2" fill="hold"/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6" fill="hold"/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" grpId="0" animBg="1" advAuto="0"/>
      <p:bldP spid="820" grpId="0" animBg="1" advAuto="0"/>
      <p:bldP spid="821" grpId="0" animBg="1" advAuto="0"/>
      <p:bldP spid="821" grpId="1" animBg="1" advAuto="0"/>
      <p:bldP spid="822" grpId="0" animBg="1" advAuto="0"/>
      <p:bldP spid="822" grpId="1" animBg="1" advAuto="0"/>
      <p:bldP spid="823" grpId="0" animBg="1" advAuto="0"/>
      <p:bldP spid="824" grpId="0" animBg="1" advAuto="0"/>
      <p:bldP spid="824" grpId="1" animBg="1" advAuto="0"/>
      <p:bldP spid="825" grpId="0" animBg="1" advAuto="0"/>
      <p:bldP spid="825" grpId="1" animBg="1" advAuto="0"/>
      <p:bldP spid="826" grpId="0" animBg="1" advAuto="0"/>
      <p:bldP spid="827" grpId="0" animBg="1" advAuto="0"/>
      <p:bldP spid="828" grpId="0" animBg="1" advAuto="0"/>
      <p:bldP spid="829" grpId="0" animBg="1" advAuto="0"/>
      <p:bldP spid="830" grpId="0" animBg="1" advAuto="0"/>
      <p:bldP spid="831" grpId="0" animBg="1" advAuto="0"/>
      <p:bldP spid="832" grpId="0" animBg="1" advAuto="0"/>
      <p:bldP spid="833" grpId="0" animBg="1" advAuto="0"/>
      <p:bldP spid="833" grpId="1" animBg="1" advAuto="0"/>
      <p:bldP spid="834" grpId="0" animBg="1" advAuto="0"/>
      <p:bldP spid="834" grpId="1" animBg="1" advAuto="0"/>
      <p:bldP spid="835" grpId="0" animBg="1" advAuto="0"/>
      <p:bldP spid="836" grpId="0" animBg="1" advAuto="0"/>
      <p:bldP spid="837" grpId="0" animBg="1" advAuto="0"/>
      <p:bldP spid="838" grpId="0" animBg="1" advAuto="0"/>
      <p:bldP spid="839" grpId="0" animBg="1" advAuto="0"/>
      <p:bldP spid="839" grpId="1" animBg="1" advAuto="0"/>
      <p:bldP spid="840" grpId="0" animBg="1" advAuto="0"/>
      <p:bldP spid="840" grpId="1" animBg="1" advAuto="0"/>
      <p:bldP spid="841" grpId="0" animBg="1" advAuto="0"/>
      <p:bldP spid="841" grpId="1" animBg="1" advAuto="0"/>
      <p:bldP spid="842" grpId="0" animBg="1" advAuto="0"/>
      <p:bldP spid="842" grpId="1" animBg="1" advAuto="0"/>
      <p:bldP spid="843" grpId="0" animBg="1" advAuto="0"/>
      <p:bldP spid="846" grpId="0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Shape 848"/>
          <p:cNvSpPr/>
          <p:nvPr/>
        </p:nvSpPr>
        <p:spPr>
          <a:xfrm>
            <a:off x="5460043" y="155667"/>
            <a:ext cx="1471558" cy="11758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0200"/>
            </a:lvl1pPr>
          </a:lstStyle>
          <a:p>
            <a:r>
              <a:rPr sz="7172"/>
              <a:t>157</a:t>
            </a:r>
          </a:p>
        </p:txBody>
      </p:sp>
      <p:sp>
        <p:nvSpPr>
          <p:cNvPr id="849" name="Shape 849"/>
          <p:cNvSpPr/>
          <p:nvPr/>
        </p:nvSpPr>
        <p:spPr>
          <a:xfrm>
            <a:off x="1815461" y="1776492"/>
            <a:ext cx="4426360" cy="6997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>
              <a:defRPr sz="2900">
                <a:solidFill>
                  <a:srgbClr val="0433FF"/>
                </a:solidFill>
              </a:defRPr>
            </a:pPr>
            <a:r>
              <a:rPr sz="2039"/>
              <a:t>How would we make this with MABs? </a:t>
            </a:r>
          </a:p>
          <a:p>
            <a:pPr>
              <a:defRPr sz="2900">
                <a:solidFill>
                  <a:srgbClr val="0433FF"/>
                </a:solidFill>
              </a:defRPr>
            </a:pPr>
            <a:r>
              <a:rPr sz="2039"/>
              <a:t>Can you draw it on your Whiteboard?</a:t>
            </a:r>
          </a:p>
        </p:txBody>
      </p:sp>
      <p:pic>
        <p:nvPicPr>
          <p:cNvPr id="850" name="10 block B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3154" y="2928711"/>
            <a:ext cx="399731" cy="1722928"/>
          </a:xfrm>
          <a:prstGeom prst="rect">
            <a:avLst/>
          </a:prstGeom>
          <a:ln w="12700">
            <a:miter lim="400000"/>
          </a:ln>
        </p:spPr>
      </p:pic>
      <p:pic>
        <p:nvPicPr>
          <p:cNvPr id="851" name="100 block B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6898" y="2928711"/>
            <a:ext cx="1722928" cy="1722928"/>
          </a:xfrm>
          <a:prstGeom prst="rect">
            <a:avLst/>
          </a:prstGeom>
          <a:ln w="12700">
            <a:miter lim="400000"/>
          </a:ln>
        </p:spPr>
      </p:pic>
      <p:pic>
        <p:nvPicPr>
          <p:cNvPr id="852" name="unit B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5389" y="4443470"/>
            <a:ext cx="268610" cy="233059"/>
          </a:xfrm>
          <a:prstGeom prst="rect">
            <a:avLst/>
          </a:prstGeom>
          <a:ln w="12700">
            <a:miter lim="400000"/>
          </a:ln>
        </p:spPr>
      </p:pic>
      <p:sp>
        <p:nvSpPr>
          <p:cNvPr id="853" name="Shape 853"/>
          <p:cNvSpPr/>
          <p:nvPr/>
        </p:nvSpPr>
        <p:spPr>
          <a:xfrm>
            <a:off x="1815461" y="5835280"/>
            <a:ext cx="4951444" cy="385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sz="2900">
                <a:solidFill>
                  <a:srgbClr val="0433FF"/>
                </a:solidFill>
              </a:defRPr>
            </a:lvl1pPr>
          </a:lstStyle>
          <a:p>
            <a:r>
              <a:rPr sz="2039"/>
              <a:t>What would happen if we subtracted ten?</a:t>
            </a:r>
          </a:p>
        </p:txBody>
      </p:sp>
      <p:grpSp>
        <p:nvGrpSpPr>
          <p:cNvPr id="856" name="Group 856"/>
          <p:cNvGrpSpPr/>
          <p:nvPr/>
        </p:nvGrpSpPr>
        <p:grpSpPr>
          <a:xfrm>
            <a:off x="6641240" y="1960969"/>
            <a:ext cx="5370740" cy="4514817"/>
            <a:chOff x="0" y="-2295"/>
            <a:chExt cx="7638385" cy="6421072"/>
          </a:xfrm>
        </p:grpSpPr>
        <p:graphicFrame>
          <p:nvGraphicFramePr>
            <p:cNvPr id="854" name="Table 854"/>
            <p:cNvGraphicFramePr/>
            <p:nvPr/>
          </p:nvGraphicFramePr>
          <p:xfrm>
            <a:off x="63120" y="951501"/>
            <a:ext cx="7575265" cy="5467276"/>
          </p:xfrm>
          <a:graphic>
            <a:graphicData uri="http://schemas.openxmlformats.org/drawingml/2006/table">
              <a:tbl>
                <a:tblPr/>
                <a:tblGrid>
                  <a:gridCol w="1760835">
                    <a:extLst>
                      <a:ext uri="{9D8B030D-6E8A-4147-A177-3AD203B41FA5}">
                        <a16:colId xmlns:a16="http://schemas.microsoft.com/office/drawing/2014/main" xmlns="" val="20000"/>
                      </a:ext>
                    </a:extLst>
                  </a:gridCol>
                  <a:gridCol w="1856680">
                    <a:extLst>
                      <a:ext uri="{9D8B030D-6E8A-4147-A177-3AD203B41FA5}">
                        <a16:colId xmlns:a16="http://schemas.microsoft.com/office/drawing/2014/main" xmlns="" val="20001"/>
                      </a:ext>
                    </a:extLst>
                  </a:gridCol>
                  <a:gridCol w="1708844">
                    <a:extLst>
                      <a:ext uri="{9D8B030D-6E8A-4147-A177-3AD203B41FA5}">
                        <a16:colId xmlns:a16="http://schemas.microsoft.com/office/drawing/2014/main" xmlns="" val="20002"/>
                      </a:ext>
                    </a:extLst>
                  </a:gridCol>
                </a:tblGrid>
                <a:tr h="898822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2500">
                            <a:latin typeface="Comic Sans MS"/>
                            <a:ea typeface="Comic Sans MS"/>
                            <a:cs typeface="Comic Sans MS"/>
                            <a:sym typeface="Comic Sans MS"/>
                          </a:rPr>
                          <a:t>Hundred</a:t>
                        </a:r>
                      </a:p>
                    </a:txBody>
                    <a:tcPr marL="50800" marR="50800" marT="50800" marB="50800" anchor="ctr" horzOverflow="overflow">
                      <a:lnR w="12700">
                        <a:solidFill>
                          <a:srgbClr val="3797C6"/>
                        </a:solidFill>
                        <a:miter lim="400000"/>
                      </a:lnR>
                      <a:lnB w="12700">
                        <a:solidFill>
                          <a:srgbClr val="3797C6"/>
                        </a:solidFill>
                        <a:miter lim="400000"/>
                      </a:lnB>
                      <a:solidFill>
                        <a:srgbClr val="FF2F9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2500">
                            <a:latin typeface="Comic Sans MS"/>
                            <a:ea typeface="Comic Sans MS"/>
                            <a:cs typeface="Comic Sans MS"/>
                            <a:sym typeface="Comic Sans MS"/>
                          </a:rPr>
                          <a:t>Tens </a:t>
                        </a:r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3797C6"/>
                        </a:solidFill>
                        <a:miter lim="400000"/>
                      </a:lnL>
                      <a:lnR w="12700">
                        <a:solidFill>
                          <a:srgbClr val="3797C6"/>
                        </a:solidFill>
                        <a:miter lim="400000"/>
                      </a:lnR>
                      <a:lnB w="12700">
                        <a:solidFill>
                          <a:srgbClr val="3797C6"/>
                        </a:solidFill>
                        <a:miter lim="400000"/>
                      </a:lnB>
                      <a:solidFill>
                        <a:schemeClr val="accent6">
                          <a:satOff val="24555"/>
                          <a:lumOff val="22232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2500">
                            <a:latin typeface="Comic Sans MS"/>
                            <a:ea typeface="Comic Sans MS"/>
                            <a:cs typeface="Comic Sans MS"/>
                            <a:sym typeface="Comic Sans MS"/>
                          </a:rPr>
                          <a:t>Ones</a:t>
                        </a:r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3797C6"/>
                        </a:solidFill>
                        <a:miter lim="400000"/>
                      </a:lnL>
                      <a:lnB w="12700">
                        <a:solidFill>
                          <a:srgbClr val="3797C6"/>
                        </a:solidFill>
                        <a:miter lim="400000"/>
                      </a:lnB>
                      <a:solidFill>
                        <a:schemeClr val="accent1">
                          <a:satOff val="-3355"/>
                          <a:lumOff val="26614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xmlns="" val="10000"/>
                    </a:ext>
                  </a:extLst>
                </a:tr>
                <a:tr h="1487834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5300"/>
                          <a:t>1</a:t>
                        </a:r>
                      </a:p>
                    </a:txBody>
                    <a:tcPr marL="50800" marR="50800" marT="50800" marB="50800" anchor="ctr" horzOverflow="overflow">
                      <a:lnR w="12700">
                        <a:solidFill>
                          <a:srgbClr val="3797C6"/>
                        </a:solidFill>
                        <a:miter lim="400000"/>
                      </a:lnR>
                      <a:lnT w="12700">
                        <a:solidFill>
                          <a:srgbClr val="3797C6"/>
                        </a:solidFill>
                        <a:miter lim="400000"/>
                      </a:lnT>
                      <a:lnB w="12700">
                        <a:solidFill>
                          <a:srgbClr val="3797C6"/>
                        </a:solidFill>
                        <a:miter lim="400000"/>
                      </a:lnB>
                      <a:solidFill>
                        <a:srgbClr val="FF2F92">
                          <a:alpha val="50000"/>
                        </a:srgb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5300"/>
                          <a:t>5</a:t>
                        </a:r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3797C6"/>
                        </a:solidFill>
                        <a:miter lim="400000"/>
                      </a:lnL>
                      <a:lnR w="12700">
                        <a:solidFill>
                          <a:srgbClr val="3797C6"/>
                        </a:solidFill>
                        <a:miter lim="400000"/>
                      </a:lnR>
                      <a:lnT w="12700">
                        <a:solidFill>
                          <a:srgbClr val="3797C6"/>
                        </a:solidFill>
                        <a:miter lim="400000"/>
                      </a:lnT>
                      <a:lnB w="12700">
                        <a:solidFill>
                          <a:srgbClr val="3797C6"/>
                        </a:solidFill>
                        <a:miter lim="400000"/>
                      </a:lnB>
                      <a:solidFill>
                        <a:schemeClr val="accent6">
                          <a:satOff val="24555"/>
                          <a:lumOff val="22232"/>
                          <a:alpha val="5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5300"/>
                          <a:t>7</a:t>
                        </a:r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3797C6"/>
                        </a:solidFill>
                        <a:miter lim="400000"/>
                      </a:lnL>
                      <a:lnT w="12700">
                        <a:solidFill>
                          <a:srgbClr val="3797C6"/>
                        </a:solidFill>
                        <a:miter lim="400000"/>
                      </a:lnT>
                      <a:lnB w="12700">
                        <a:solidFill>
                          <a:srgbClr val="3797C6"/>
                        </a:solidFill>
                        <a:miter lim="400000"/>
                      </a:lnB>
                      <a:solidFill>
                        <a:srgbClr val="13A4EE">
                          <a:alpha val="39541"/>
                        </a:srgb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xmlns="" val="10001"/>
                    </a:ext>
                  </a:extLst>
                </a:tr>
                <a:tr h="1457523">
                  <a:tc>
                    <a:txBody>
                      <a:bodyPr/>
                      <a:lstStyle/>
                      <a:p>
                        <a:pPr defTabSz="914400">
                          <a:defRPr sz="3400">
                            <a:latin typeface="Comic Sans MS"/>
                            <a:ea typeface="Comic Sans MS"/>
                            <a:cs typeface="Comic Sans MS"/>
                            <a:sym typeface="Comic Sans M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R w="12700">
                        <a:solidFill>
                          <a:srgbClr val="3797C6"/>
                        </a:solidFill>
                        <a:miter lim="400000"/>
                      </a:lnR>
                      <a:lnT w="12700">
                        <a:solidFill>
                          <a:srgbClr val="3797C6"/>
                        </a:solidFill>
                        <a:miter lim="400000"/>
                      </a:lnT>
                      <a:solidFill>
                        <a:srgbClr val="FF2F92">
                          <a:alpha val="50000"/>
                        </a:srgb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3400">
                            <a:latin typeface="Comic Sans MS"/>
                            <a:ea typeface="Comic Sans MS"/>
                            <a:cs typeface="Comic Sans MS"/>
                            <a:sym typeface="Comic Sans M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3797C6"/>
                        </a:solidFill>
                        <a:miter lim="400000"/>
                      </a:lnL>
                      <a:lnR w="12700">
                        <a:solidFill>
                          <a:srgbClr val="3797C6"/>
                        </a:solidFill>
                        <a:miter lim="400000"/>
                      </a:lnR>
                      <a:lnT w="12700">
                        <a:solidFill>
                          <a:srgbClr val="3797C6"/>
                        </a:solidFill>
                        <a:miter lim="400000"/>
                      </a:lnT>
                      <a:solidFill>
                        <a:schemeClr val="accent6">
                          <a:satOff val="24555"/>
                          <a:lumOff val="22232"/>
                          <a:alpha val="5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3400">
                            <a:latin typeface="Comic Sans MS"/>
                            <a:ea typeface="Comic Sans MS"/>
                            <a:cs typeface="Comic Sans MS"/>
                            <a:sym typeface="Comic Sans M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3797C6"/>
                        </a:solidFill>
                        <a:miter lim="400000"/>
                      </a:lnL>
                      <a:lnT w="12700">
                        <a:solidFill>
                          <a:srgbClr val="3797C6"/>
                        </a:solidFill>
                        <a:miter lim="400000"/>
                      </a:lnT>
                      <a:solidFill>
                        <a:srgbClr val="13A4EE">
                          <a:alpha val="39541"/>
                        </a:srgb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xmlns="" val="10002"/>
                    </a:ext>
                  </a:extLst>
                </a:tr>
              </a:tbl>
            </a:graphicData>
          </a:graphic>
        </p:graphicFrame>
        <p:sp>
          <p:nvSpPr>
            <p:cNvPr id="855" name="Shape 855"/>
            <p:cNvSpPr/>
            <p:nvPr/>
          </p:nvSpPr>
          <p:spPr>
            <a:xfrm>
              <a:off x="0" y="-2295"/>
              <a:ext cx="5452603" cy="9951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spAutoFit/>
            </a:bodyPr>
            <a:lstStyle>
              <a:lvl1pPr>
                <a:defRPr sz="2900">
                  <a:solidFill>
                    <a:srgbClr val="0433FF"/>
                  </a:solidFill>
                </a:defRPr>
              </a:lvl1pPr>
            </a:lstStyle>
            <a:p>
              <a:r>
                <a:rPr sz="2039"/>
                <a:t>What would that look like in a Place Value Chart?</a:t>
              </a:r>
            </a:p>
          </p:txBody>
        </p:sp>
      </p:grpSp>
      <p:pic>
        <p:nvPicPr>
          <p:cNvPr id="857" name="10 block B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1453" y="2928712"/>
            <a:ext cx="399731" cy="1722927"/>
          </a:xfrm>
          <a:prstGeom prst="rect">
            <a:avLst/>
          </a:prstGeom>
          <a:ln w="12700">
            <a:miter lim="400000"/>
          </a:ln>
        </p:spPr>
      </p:pic>
      <p:pic>
        <p:nvPicPr>
          <p:cNvPr id="858" name="10 block B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7742" y="2928712"/>
            <a:ext cx="399731" cy="1722927"/>
          </a:xfrm>
          <a:prstGeom prst="rect">
            <a:avLst/>
          </a:prstGeom>
          <a:ln w="12700">
            <a:miter lim="400000"/>
          </a:ln>
        </p:spPr>
      </p:pic>
      <p:pic>
        <p:nvPicPr>
          <p:cNvPr id="859" name="10 block B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8955" y="2928712"/>
            <a:ext cx="399731" cy="1722927"/>
          </a:xfrm>
          <a:prstGeom prst="rect">
            <a:avLst/>
          </a:prstGeom>
          <a:ln w="12700">
            <a:miter lim="400000"/>
          </a:ln>
        </p:spPr>
      </p:pic>
      <p:pic>
        <p:nvPicPr>
          <p:cNvPr id="860" name="10 block B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331" y="2928711"/>
            <a:ext cx="399731" cy="1722928"/>
          </a:xfrm>
          <a:prstGeom prst="rect">
            <a:avLst/>
          </a:prstGeom>
          <a:ln w="12700">
            <a:miter lim="400000"/>
          </a:ln>
        </p:spPr>
      </p:pic>
      <p:pic>
        <p:nvPicPr>
          <p:cNvPr id="861" name="unit B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5389" y="4186044"/>
            <a:ext cx="268610" cy="233059"/>
          </a:xfrm>
          <a:prstGeom prst="rect">
            <a:avLst/>
          </a:prstGeom>
          <a:ln w="12700">
            <a:miter lim="400000"/>
          </a:ln>
        </p:spPr>
      </p:pic>
      <p:pic>
        <p:nvPicPr>
          <p:cNvPr id="862" name="unit B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5389" y="3928619"/>
            <a:ext cx="268610" cy="233059"/>
          </a:xfrm>
          <a:prstGeom prst="rect">
            <a:avLst/>
          </a:prstGeom>
          <a:ln w="12700">
            <a:miter lim="400000"/>
          </a:ln>
        </p:spPr>
      </p:pic>
      <p:pic>
        <p:nvPicPr>
          <p:cNvPr id="863" name="unit B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5389" y="3413769"/>
            <a:ext cx="268610" cy="233059"/>
          </a:xfrm>
          <a:prstGeom prst="rect">
            <a:avLst/>
          </a:prstGeom>
          <a:ln w="12700">
            <a:miter lim="400000"/>
          </a:ln>
        </p:spPr>
      </p:pic>
      <p:pic>
        <p:nvPicPr>
          <p:cNvPr id="864" name="unit B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5389" y="3671194"/>
            <a:ext cx="268610" cy="233059"/>
          </a:xfrm>
          <a:prstGeom prst="rect">
            <a:avLst/>
          </a:prstGeom>
          <a:ln w="12700">
            <a:miter lim="400000"/>
          </a:ln>
        </p:spPr>
      </p:pic>
      <p:pic>
        <p:nvPicPr>
          <p:cNvPr id="865" name="unit B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5389" y="2898918"/>
            <a:ext cx="268610" cy="233059"/>
          </a:xfrm>
          <a:prstGeom prst="rect">
            <a:avLst/>
          </a:prstGeom>
          <a:ln w="12700">
            <a:miter lim="400000"/>
          </a:ln>
        </p:spPr>
      </p:pic>
      <p:pic>
        <p:nvPicPr>
          <p:cNvPr id="866" name="unit B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5389" y="3156344"/>
            <a:ext cx="268610" cy="23305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13860042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" grpId="0" animBg="1" advAuto="0"/>
      <p:bldP spid="850" grpId="0" animBg="1" advAuto="0"/>
      <p:bldP spid="851" grpId="0" animBg="1" advAuto="0"/>
      <p:bldP spid="852" grpId="0" animBg="1" advAuto="0"/>
      <p:bldP spid="853" grpId="0" animBg="1" advAuto="0"/>
      <p:bldP spid="856" grpId="0" animBg="1" advAuto="0"/>
      <p:bldP spid="857" grpId="0" animBg="1" advAuto="0"/>
      <p:bldP spid="858" grpId="0" animBg="1" advAuto="0"/>
      <p:bldP spid="859" grpId="0" animBg="1" advAuto="0"/>
      <p:bldP spid="860" grpId="0" animBg="1" advAuto="0"/>
      <p:bldP spid="860" grpId="1" animBg="1" advAuto="0"/>
      <p:bldP spid="861" grpId="0" animBg="1" advAuto="0"/>
      <p:bldP spid="862" grpId="0" animBg="1" advAuto="0"/>
      <p:bldP spid="863" grpId="0" animBg="1" advAuto="0"/>
      <p:bldP spid="864" grpId="0" animBg="1" advAuto="0"/>
      <p:bldP spid="865" grpId="0" animBg="1" advAuto="0"/>
      <p:bldP spid="866" grpId="0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Shape 868"/>
          <p:cNvSpPr/>
          <p:nvPr/>
        </p:nvSpPr>
        <p:spPr>
          <a:xfrm>
            <a:off x="5460043" y="155667"/>
            <a:ext cx="1471558" cy="11758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0200"/>
            </a:lvl1pPr>
          </a:lstStyle>
          <a:p>
            <a:r>
              <a:rPr sz="7172"/>
              <a:t>203</a:t>
            </a:r>
          </a:p>
        </p:txBody>
      </p:sp>
      <p:sp>
        <p:nvSpPr>
          <p:cNvPr id="869" name="Shape 869"/>
          <p:cNvSpPr/>
          <p:nvPr/>
        </p:nvSpPr>
        <p:spPr>
          <a:xfrm>
            <a:off x="1815461" y="1776492"/>
            <a:ext cx="4426360" cy="6997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>
              <a:defRPr sz="2900">
                <a:solidFill>
                  <a:srgbClr val="0433FF"/>
                </a:solidFill>
              </a:defRPr>
            </a:pPr>
            <a:r>
              <a:rPr sz="2039"/>
              <a:t>How would we make this with MABs? </a:t>
            </a:r>
          </a:p>
          <a:p>
            <a:pPr>
              <a:defRPr sz="2900">
                <a:solidFill>
                  <a:srgbClr val="0433FF"/>
                </a:solidFill>
              </a:defRPr>
            </a:pPr>
            <a:r>
              <a:rPr sz="2039"/>
              <a:t>Can you draw it on your Whiteboard?</a:t>
            </a:r>
          </a:p>
        </p:txBody>
      </p:sp>
      <p:pic>
        <p:nvPicPr>
          <p:cNvPr id="870" name="100 block B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898" y="2928711"/>
            <a:ext cx="1089725" cy="1089725"/>
          </a:xfrm>
          <a:prstGeom prst="rect">
            <a:avLst/>
          </a:prstGeom>
          <a:ln w="12700">
            <a:miter lim="400000"/>
          </a:ln>
        </p:spPr>
      </p:pic>
      <p:pic>
        <p:nvPicPr>
          <p:cNvPr id="871" name="10 block B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775" y="4108794"/>
            <a:ext cx="269328" cy="1160860"/>
          </a:xfrm>
          <a:prstGeom prst="rect">
            <a:avLst/>
          </a:prstGeom>
          <a:ln w="12700">
            <a:miter lim="400000"/>
          </a:ln>
        </p:spPr>
      </p:pic>
      <p:pic>
        <p:nvPicPr>
          <p:cNvPr id="872" name="unit B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3994" y="3791291"/>
            <a:ext cx="269328" cy="233681"/>
          </a:xfrm>
          <a:prstGeom prst="rect">
            <a:avLst/>
          </a:prstGeom>
          <a:ln w="12700">
            <a:miter lim="400000"/>
          </a:ln>
        </p:spPr>
      </p:pic>
      <p:sp>
        <p:nvSpPr>
          <p:cNvPr id="873" name="Shape 873"/>
          <p:cNvSpPr/>
          <p:nvPr/>
        </p:nvSpPr>
        <p:spPr>
          <a:xfrm>
            <a:off x="1688236" y="5454279"/>
            <a:ext cx="4926394" cy="385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sz="2900">
                <a:solidFill>
                  <a:srgbClr val="0433FF"/>
                </a:solidFill>
              </a:defRPr>
            </a:lvl1pPr>
          </a:lstStyle>
          <a:p>
            <a:r>
              <a:rPr sz="2039"/>
              <a:t>What would happen if we subtracted ten?</a:t>
            </a:r>
          </a:p>
        </p:txBody>
      </p:sp>
      <p:grpSp>
        <p:nvGrpSpPr>
          <p:cNvPr id="876" name="Group 876"/>
          <p:cNvGrpSpPr/>
          <p:nvPr/>
        </p:nvGrpSpPr>
        <p:grpSpPr>
          <a:xfrm>
            <a:off x="6641240" y="1960969"/>
            <a:ext cx="5370740" cy="4514817"/>
            <a:chOff x="0" y="-2295"/>
            <a:chExt cx="7638385" cy="6421072"/>
          </a:xfrm>
        </p:grpSpPr>
        <p:graphicFrame>
          <p:nvGraphicFramePr>
            <p:cNvPr id="874" name="Table 874"/>
            <p:cNvGraphicFramePr/>
            <p:nvPr/>
          </p:nvGraphicFramePr>
          <p:xfrm>
            <a:off x="63120" y="951501"/>
            <a:ext cx="7575265" cy="5467276"/>
          </p:xfrm>
          <a:graphic>
            <a:graphicData uri="http://schemas.openxmlformats.org/drawingml/2006/table">
              <a:tbl>
                <a:tblPr/>
                <a:tblGrid>
                  <a:gridCol w="1760835">
                    <a:extLst>
                      <a:ext uri="{9D8B030D-6E8A-4147-A177-3AD203B41FA5}">
                        <a16:colId xmlns:a16="http://schemas.microsoft.com/office/drawing/2014/main" xmlns="" val="20000"/>
                      </a:ext>
                    </a:extLst>
                  </a:gridCol>
                  <a:gridCol w="1856680">
                    <a:extLst>
                      <a:ext uri="{9D8B030D-6E8A-4147-A177-3AD203B41FA5}">
                        <a16:colId xmlns:a16="http://schemas.microsoft.com/office/drawing/2014/main" xmlns="" val="20001"/>
                      </a:ext>
                    </a:extLst>
                  </a:gridCol>
                  <a:gridCol w="1708844">
                    <a:extLst>
                      <a:ext uri="{9D8B030D-6E8A-4147-A177-3AD203B41FA5}">
                        <a16:colId xmlns:a16="http://schemas.microsoft.com/office/drawing/2014/main" xmlns="" val="20002"/>
                      </a:ext>
                    </a:extLst>
                  </a:gridCol>
                </a:tblGrid>
                <a:tr h="898822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2500">
                            <a:latin typeface="Comic Sans MS"/>
                            <a:ea typeface="Comic Sans MS"/>
                            <a:cs typeface="Comic Sans MS"/>
                            <a:sym typeface="Comic Sans MS"/>
                          </a:rPr>
                          <a:t>Hundred</a:t>
                        </a:r>
                      </a:p>
                    </a:txBody>
                    <a:tcPr marL="50800" marR="50800" marT="50800" marB="50800" anchor="ctr" horzOverflow="overflow">
                      <a:lnR w="12700">
                        <a:solidFill>
                          <a:srgbClr val="3797C6"/>
                        </a:solidFill>
                        <a:miter lim="400000"/>
                      </a:lnR>
                      <a:lnB w="12700">
                        <a:solidFill>
                          <a:srgbClr val="3797C6"/>
                        </a:solidFill>
                        <a:miter lim="400000"/>
                      </a:lnB>
                      <a:solidFill>
                        <a:srgbClr val="FF2F9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2500">
                            <a:latin typeface="Comic Sans MS"/>
                            <a:ea typeface="Comic Sans MS"/>
                            <a:cs typeface="Comic Sans MS"/>
                            <a:sym typeface="Comic Sans MS"/>
                          </a:rPr>
                          <a:t>Tens </a:t>
                        </a:r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3797C6"/>
                        </a:solidFill>
                        <a:miter lim="400000"/>
                      </a:lnL>
                      <a:lnR w="12700">
                        <a:solidFill>
                          <a:srgbClr val="3797C6"/>
                        </a:solidFill>
                        <a:miter lim="400000"/>
                      </a:lnR>
                      <a:lnB w="12700">
                        <a:solidFill>
                          <a:srgbClr val="3797C6"/>
                        </a:solidFill>
                        <a:miter lim="400000"/>
                      </a:lnB>
                      <a:solidFill>
                        <a:schemeClr val="accent6">
                          <a:satOff val="24555"/>
                          <a:lumOff val="22232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2500">
                            <a:latin typeface="Comic Sans MS"/>
                            <a:ea typeface="Comic Sans MS"/>
                            <a:cs typeface="Comic Sans MS"/>
                            <a:sym typeface="Comic Sans MS"/>
                          </a:rPr>
                          <a:t>Ones</a:t>
                        </a:r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3797C6"/>
                        </a:solidFill>
                        <a:miter lim="400000"/>
                      </a:lnL>
                      <a:lnB w="12700">
                        <a:solidFill>
                          <a:srgbClr val="3797C6"/>
                        </a:solidFill>
                        <a:miter lim="400000"/>
                      </a:lnB>
                      <a:solidFill>
                        <a:schemeClr val="accent1">
                          <a:satOff val="-3355"/>
                          <a:lumOff val="26614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xmlns="" val="10000"/>
                    </a:ext>
                  </a:extLst>
                </a:tr>
                <a:tr h="1487834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5300"/>
                          <a:t>2</a:t>
                        </a:r>
                      </a:p>
                    </a:txBody>
                    <a:tcPr marL="50800" marR="50800" marT="50800" marB="50800" anchor="ctr" horzOverflow="overflow">
                      <a:lnR w="12700">
                        <a:solidFill>
                          <a:srgbClr val="3797C6"/>
                        </a:solidFill>
                        <a:miter lim="400000"/>
                      </a:lnR>
                      <a:lnT w="12700">
                        <a:solidFill>
                          <a:srgbClr val="3797C6"/>
                        </a:solidFill>
                        <a:miter lim="400000"/>
                      </a:lnT>
                      <a:lnB w="12700">
                        <a:solidFill>
                          <a:srgbClr val="3797C6"/>
                        </a:solidFill>
                        <a:miter lim="400000"/>
                      </a:lnB>
                      <a:solidFill>
                        <a:srgbClr val="FF2F92">
                          <a:alpha val="50000"/>
                        </a:srgb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5300"/>
                          <a:t>0</a:t>
                        </a:r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3797C6"/>
                        </a:solidFill>
                        <a:miter lim="400000"/>
                      </a:lnL>
                      <a:lnR w="12700">
                        <a:solidFill>
                          <a:srgbClr val="3797C6"/>
                        </a:solidFill>
                        <a:miter lim="400000"/>
                      </a:lnR>
                      <a:lnT w="12700">
                        <a:solidFill>
                          <a:srgbClr val="3797C6"/>
                        </a:solidFill>
                        <a:miter lim="400000"/>
                      </a:lnT>
                      <a:lnB w="12700">
                        <a:solidFill>
                          <a:srgbClr val="3797C6"/>
                        </a:solidFill>
                        <a:miter lim="400000"/>
                      </a:lnB>
                      <a:solidFill>
                        <a:schemeClr val="accent6">
                          <a:satOff val="24555"/>
                          <a:lumOff val="22232"/>
                          <a:alpha val="5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5300"/>
                          <a:t>3</a:t>
                        </a:r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3797C6"/>
                        </a:solidFill>
                        <a:miter lim="400000"/>
                      </a:lnL>
                      <a:lnT w="12700">
                        <a:solidFill>
                          <a:srgbClr val="3797C6"/>
                        </a:solidFill>
                        <a:miter lim="400000"/>
                      </a:lnT>
                      <a:lnB w="12700">
                        <a:solidFill>
                          <a:srgbClr val="3797C6"/>
                        </a:solidFill>
                        <a:miter lim="400000"/>
                      </a:lnB>
                      <a:solidFill>
                        <a:srgbClr val="13A4EE">
                          <a:alpha val="39541"/>
                        </a:srgb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xmlns="" val="10001"/>
                    </a:ext>
                  </a:extLst>
                </a:tr>
                <a:tr h="1457523">
                  <a:tc>
                    <a:txBody>
                      <a:bodyPr/>
                      <a:lstStyle/>
                      <a:p>
                        <a:pPr defTabSz="914400">
                          <a:defRPr sz="3400">
                            <a:latin typeface="Comic Sans MS"/>
                            <a:ea typeface="Comic Sans MS"/>
                            <a:cs typeface="Comic Sans MS"/>
                            <a:sym typeface="Comic Sans M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R w="12700">
                        <a:solidFill>
                          <a:srgbClr val="3797C6"/>
                        </a:solidFill>
                        <a:miter lim="400000"/>
                      </a:lnR>
                      <a:lnT w="12700">
                        <a:solidFill>
                          <a:srgbClr val="3797C6"/>
                        </a:solidFill>
                        <a:miter lim="400000"/>
                      </a:lnT>
                      <a:solidFill>
                        <a:srgbClr val="FF2F92">
                          <a:alpha val="50000"/>
                        </a:srgb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3400">
                            <a:latin typeface="Comic Sans MS"/>
                            <a:ea typeface="Comic Sans MS"/>
                            <a:cs typeface="Comic Sans MS"/>
                            <a:sym typeface="Comic Sans M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3797C6"/>
                        </a:solidFill>
                        <a:miter lim="400000"/>
                      </a:lnL>
                      <a:lnR w="12700">
                        <a:solidFill>
                          <a:srgbClr val="3797C6"/>
                        </a:solidFill>
                        <a:miter lim="400000"/>
                      </a:lnR>
                      <a:lnT w="12700">
                        <a:solidFill>
                          <a:srgbClr val="3797C6"/>
                        </a:solidFill>
                        <a:miter lim="400000"/>
                      </a:lnT>
                      <a:solidFill>
                        <a:schemeClr val="accent6">
                          <a:satOff val="24555"/>
                          <a:lumOff val="22232"/>
                          <a:alpha val="5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3400">
                            <a:latin typeface="Comic Sans MS"/>
                            <a:ea typeface="Comic Sans MS"/>
                            <a:cs typeface="Comic Sans MS"/>
                            <a:sym typeface="Comic Sans M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3797C6"/>
                        </a:solidFill>
                        <a:miter lim="400000"/>
                      </a:lnL>
                      <a:lnT w="12700">
                        <a:solidFill>
                          <a:srgbClr val="3797C6"/>
                        </a:solidFill>
                        <a:miter lim="400000"/>
                      </a:lnT>
                      <a:solidFill>
                        <a:srgbClr val="13A4EE">
                          <a:alpha val="39541"/>
                        </a:srgb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xmlns="" val="10002"/>
                    </a:ext>
                  </a:extLst>
                </a:tr>
              </a:tbl>
            </a:graphicData>
          </a:graphic>
        </p:graphicFrame>
        <p:sp>
          <p:nvSpPr>
            <p:cNvPr id="875" name="Shape 875"/>
            <p:cNvSpPr/>
            <p:nvPr/>
          </p:nvSpPr>
          <p:spPr>
            <a:xfrm>
              <a:off x="0" y="-2295"/>
              <a:ext cx="5452603" cy="9951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spAutoFit/>
            </a:bodyPr>
            <a:lstStyle>
              <a:lvl1pPr>
                <a:defRPr sz="2900">
                  <a:solidFill>
                    <a:srgbClr val="0433FF"/>
                  </a:solidFill>
                </a:defRPr>
              </a:lvl1pPr>
            </a:lstStyle>
            <a:p>
              <a:r>
                <a:rPr sz="2039"/>
                <a:t>What would that look like in a Place Value Chart?</a:t>
              </a:r>
            </a:p>
          </p:txBody>
        </p:sp>
      </p:grpSp>
      <p:pic>
        <p:nvPicPr>
          <p:cNvPr id="877" name="100 block B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9664" y="2928711"/>
            <a:ext cx="1089725" cy="1089725"/>
          </a:xfrm>
          <a:prstGeom prst="rect">
            <a:avLst/>
          </a:prstGeom>
          <a:ln w="12700">
            <a:miter lim="400000"/>
          </a:ln>
        </p:spPr>
      </p:pic>
      <p:pic>
        <p:nvPicPr>
          <p:cNvPr id="878" name="unit B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7256" y="3791291"/>
            <a:ext cx="269328" cy="233681"/>
          </a:xfrm>
          <a:prstGeom prst="rect">
            <a:avLst/>
          </a:prstGeom>
          <a:ln w="12700">
            <a:miter lim="400000"/>
          </a:ln>
        </p:spPr>
      </p:pic>
      <p:pic>
        <p:nvPicPr>
          <p:cNvPr id="879" name="unit B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1974" y="3791291"/>
            <a:ext cx="269328" cy="233681"/>
          </a:xfrm>
          <a:prstGeom prst="rect">
            <a:avLst/>
          </a:prstGeom>
          <a:ln w="12700">
            <a:miter lim="400000"/>
          </a:ln>
        </p:spPr>
      </p:pic>
      <p:pic>
        <p:nvPicPr>
          <p:cNvPr id="880" name="10 block B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9920" y="4108794"/>
            <a:ext cx="269328" cy="1160860"/>
          </a:xfrm>
          <a:prstGeom prst="rect">
            <a:avLst/>
          </a:prstGeom>
          <a:ln w="12700">
            <a:miter lim="400000"/>
          </a:ln>
        </p:spPr>
      </p:pic>
      <p:pic>
        <p:nvPicPr>
          <p:cNvPr id="881" name="10 block B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4526" y="4108794"/>
            <a:ext cx="269329" cy="1160860"/>
          </a:xfrm>
          <a:prstGeom prst="rect">
            <a:avLst/>
          </a:prstGeom>
          <a:ln w="12700">
            <a:miter lim="400000"/>
          </a:ln>
        </p:spPr>
      </p:pic>
      <p:pic>
        <p:nvPicPr>
          <p:cNvPr id="882" name="10 block B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0400" y="4108794"/>
            <a:ext cx="269328" cy="1160860"/>
          </a:xfrm>
          <a:prstGeom prst="rect">
            <a:avLst/>
          </a:prstGeom>
          <a:ln w="12700">
            <a:miter lim="400000"/>
          </a:ln>
        </p:spPr>
      </p:pic>
      <p:pic>
        <p:nvPicPr>
          <p:cNvPr id="883" name="10 block B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8143" y="4108794"/>
            <a:ext cx="269328" cy="1160860"/>
          </a:xfrm>
          <a:prstGeom prst="rect">
            <a:avLst/>
          </a:prstGeom>
          <a:ln w="12700">
            <a:miter lim="400000"/>
          </a:ln>
        </p:spPr>
      </p:pic>
      <p:pic>
        <p:nvPicPr>
          <p:cNvPr id="884" name="10 block B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6289" y="4108794"/>
            <a:ext cx="269328" cy="1160860"/>
          </a:xfrm>
          <a:prstGeom prst="rect">
            <a:avLst/>
          </a:prstGeom>
          <a:ln w="12700">
            <a:miter lim="400000"/>
          </a:ln>
        </p:spPr>
      </p:pic>
      <p:pic>
        <p:nvPicPr>
          <p:cNvPr id="885" name="10 block B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4031" y="4108794"/>
            <a:ext cx="269328" cy="1160860"/>
          </a:xfrm>
          <a:prstGeom prst="rect">
            <a:avLst/>
          </a:prstGeom>
          <a:ln w="12700">
            <a:miter lim="400000"/>
          </a:ln>
        </p:spPr>
      </p:pic>
      <p:pic>
        <p:nvPicPr>
          <p:cNvPr id="886" name="10 block B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0895" y="4108794"/>
            <a:ext cx="269328" cy="1160860"/>
          </a:xfrm>
          <a:prstGeom prst="rect">
            <a:avLst/>
          </a:prstGeom>
          <a:ln w="12700">
            <a:miter lim="400000"/>
          </a:ln>
        </p:spPr>
      </p:pic>
      <p:pic>
        <p:nvPicPr>
          <p:cNvPr id="887" name="10 block B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6769" y="4108794"/>
            <a:ext cx="269329" cy="1160860"/>
          </a:xfrm>
          <a:prstGeom prst="rect">
            <a:avLst/>
          </a:prstGeom>
          <a:ln w="12700">
            <a:miter lim="400000"/>
          </a:ln>
        </p:spPr>
      </p:pic>
      <p:pic>
        <p:nvPicPr>
          <p:cNvPr id="888" name="10 block B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4512" y="4108794"/>
            <a:ext cx="269328" cy="116086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13981307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9" grpId="0" animBg="1" advAuto="0"/>
      <p:bldP spid="870" grpId="0" animBg="1" advAuto="0"/>
      <p:bldP spid="871" grpId="0" animBg="1" advAuto="0"/>
      <p:bldP spid="872" grpId="0" animBg="1" advAuto="0"/>
      <p:bldP spid="873" grpId="0" animBg="1" advAuto="0"/>
      <p:bldP spid="877" grpId="0" animBg="1" advAuto="0"/>
      <p:bldP spid="877" grpId="1" animBg="1" advAuto="0"/>
      <p:bldP spid="878" grpId="0" animBg="1" advAuto="0"/>
      <p:bldP spid="879" grpId="0" animBg="1" advAuto="0"/>
      <p:bldP spid="880" grpId="0" animBg="1" advAuto="0"/>
      <p:bldP spid="881" grpId="0" animBg="1" advAuto="0"/>
      <p:bldP spid="882" grpId="0" animBg="1" advAuto="0"/>
      <p:bldP spid="883" grpId="0" animBg="1" advAuto="0"/>
      <p:bldP spid="884" grpId="0" animBg="1" advAuto="0"/>
      <p:bldP spid="885" grpId="0" animBg="1" advAuto="0"/>
      <p:bldP spid="886" grpId="0" animBg="1" advAuto="0"/>
      <p:bldP spid="886" grpId="1" animBg="1" advAuto="0"/>
      <p:bldP spid="887" grpId="0" animBg="1" advAuto="0"/>
      <p:bldP spid="888" grpId="0" animBg="1" advAuto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476</Words>
  <Application>Microsoft Macintosh PowerPoint</Application>
  <PresentationFormat>Widescreen</PresentationFormat>
  <Paragraphs>134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AGCanYouNotBold</vt:lpstr>
      <vt:lpstr>Calibri</vt:lpstr>
      <vt:lpstr>Calibri Light</vt:lpstr>
      <vt:lpstr>Comic Sans MS</vt:lpstr>
      <vt:lpstr>Helvetica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ROBERTS Gemma [Woodlands Primary School]</dc:creator>
  <cp:lastModifiedBy>ROBERTS Gemma [Woodlands Primary School]</cp:lastModifiedBy>
  <cp:revision>1</cp:revision>
  <dcterms:created xsi:type="dcterms:W3CDTF">2021-02-15T11:52:14Z</dcterms:created>
  <dcterms:modified xsi:type="dcterms:W3CDTF">2021-02-15T11:54:45Z</dcterms:modified>
</cp:coreProperties>
</file>