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7"/>
    <p:restoredTop sz="94686"/>
  </p:normalViewPr>
  <p:slideViewPr>
    <p:cSldViewPr snapToGrid="0" snapToObjects="1">
      <p:cViewPr varScale="1">
        <p:scale>
          <a:sx n="68" d="100"/>
          <a:sy n="68" d="100"/>
        </p:scale>
        <p:origin x="24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5558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9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7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C83A-FA18-6041-A304-F3A16B9F179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8348-FCD8-8241-9B5A-C92F5882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2039" y="2147316"/>
            <a:ext cx="7946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dirty="0">
                <a:latin typeface="AGCanYouNotBold" charset="0"/>
                <a:ea typeface="AGCanYouNotBold" charset="0"/>
                <a:cs typeface="AGCanYouNotBold" charset="0"/>
              </a:rPr>
              <a:t>DAY NINE</a:t>
            </a:r>
          </a:p>
        </p:txBody>
      </p:sp>
    </p:spTree>
    <p:extLst>
      <p:ext uri="{BB962C8B-B14F-4D97-AF65-F5344CB8AC3E}">
        <p14:creationId xmlns:p14="http://schemas.microsoft.com/office/powerpoint/2010/main" val="46412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2 </a:t>
            </a:r>
            <a:r>
              <a:rPr sz="7453" dirty="0"/>
              <a:t>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</a:t>
            </a:r>
            <a:r>
              <a:rPr sz="7453" dirty="0"/>
              <a:t> x </a:t>
            </a:r>
            <a:r>
              <a:rPr lang="en-AU" sz="7453" dirty="0"/>
              <a:t>2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1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1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398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7 </a:t>
            </a:r>
            <a:r>
              <a:rPr sz="7453" dirty="0"/>
              <a:t>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</a:t>
            </a:r>
            <a:r>
              <a:rPr sz="7453" dirty="0"/>
              <a:t> x </a:t>
            </a:r>
            <a:r>
              <a:rPr lang="en-AU" sz="7453" dirty="0"/>
              <a:t>7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2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2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3848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 </a:t>
            </a:r>
            <a:r>
              <a:rPr sz="7453" dirty="0"/>
              <a:t>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 </a:t>
            </a:r>
            <a:r>
              <a:rPr sz="7453" dirty="0"/>
              <a:t>x </a:t>
            </a:r>
            <a:r>
              <a:rPr lang="en-AU" sz="7453" dirty="0"/>
              <a:t>5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2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2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119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84" y="773322"/>
            <a:ext cx="5411273" cy="543253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193"/>
          <p:cNvSpPr/>
          <p:nvPr/>
        </p:nvSpPr>
        <p:spPr>
          <a:xfrm>
            <a:off x="3572528" y="872213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1" name="Shape 194"/>
          <p:cNvSpPr/>
          <p:nvPr/>
        </p:nvSpPr>
        <p:spPr>
          <a:xfrm>
            <a:off x="6164922" y="913715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2" name="Shape 195"/>
          <p:cNvSpPr/>
          <p:nvPr/>
        </p:nvSpPr>
        <p:spPr>
          <a:xfrm>
            <a:off x="3572528" y="1387050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3" name="Shape 196"/>
          <p:cNvSpPr/>
          <p:nvPr/>
        </p:nvSpPr>
        <p:spPr>
          <a:xfrm>
            <a:off x="6164923" y="1387050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" name="Shape 197"/>
          <p:cNvSpPr/>
          <p:nvPr/>
        </p:nvSpPr>
        <p:spPr>
          <a:xfrm>
            <a:off x="3604554" y="1902348"/>
            <a:ext cx="546665" cy="540525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5" name="Shape 198"/>
          <p:cNvSpPr/>
          <p:nvPr/>
        </p:nvSpPr>
        <p:spPr>
          <a:xfrm>
            <a:off x="6164924" y="1940225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6" name="Shape 199"/>
          <p:cNvSpPr/>
          <p:nvPr/>
        </p:nvSpPr>
        <p:spPr>
          <a:xfrm>
            <a:off x="3593713" y="2408538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7" name="Shape 200"/>
          <p:cNvSpPr/>
          <p:nvPr/>
        </p:nvSpPr>
        <p:spPr>
          <a:xfrm>
            <a:off x="6164924" y="2442873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" name="Shape 201"/>
          <p:cNvSpPr/>
          <p:nvPr/>
        </p:nvSpPr>
        <p:spPr>
          <a:xfrm>
            <a:off x="3621917" y="2949064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9" name="Shape 202"/>
          <p:cNvSpPr/>
          <p:nvPr/>
        </p:nvSpPr>
        <p:spPr>
          <a:xfrm>
            <a:off x="6164924" y="2923764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0" name="Shape 229"/>
          <p:cNvSpPr/>
          <p:nvPr/>
        </p:nvSpPr>
        <p:spPr>
          <a:xfrm>
            <a:off x="3604555" y="3489590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" name="Shape 230"/>
          <p:cNvSpPr/>
          <p:nvPr/>
        </p:nvSpPr>
        <p:spPr>
          <a:xfrm>
            <a:off x="6164924" y="3489590"/>
            <a:ext cx="546665" cy="540526"/>
          </a:xfrm>
          <a:prstGeom prst="rect">
            <a:avLst/>
          </a:prstGeom>
          <a:blipFill>
            <a:blip r:embed="rId3">
              <a:alphaModFix amt="62632"/>
            </a:blip>
          </a:blip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231" y="422640"/>
            <a:ext cx="36322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471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2674595" y="188449"/>
            <a:ext cx="6870472" cy="102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1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en-AU" sz="3095" dirty="0"/>
              <a:t>Which of these balloons is a multiple</a:t>
            </a:r>
          </a:p>
          <a:p>
            <a:r>
              <a:rPr lang="en-AU" sz="3095" dirty="0"/>
              <a:t>Of 5 (part of the 5 times tables)? </a:t>
            </a:r>
            <a:endParaRPr sz="3095" dirty="0"/>
          </a:p>
        </p:txBody>
      </p:sp>
      <p:pic>
        <p:nvPicPr>
          <p:cNvPr id="122884" name="Picture 4" descr="https://img.clipartfest.com/c564637fc6e67f32ce19a4f367f749b9_deco-balloons-png-clipart-image-clipart-balloons-png_6196-2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398" y="1150622"/>
            <a:ext cx="8532385" cy="3037839"/>
          </a:xfrm>
          <a:prstGeom prst="rect">
            <a:avLst/>
          </a:prstGeom>
          <a:noFill/>
        </p:spPr>
      </p:pic>
      <p:pic>
        <p:nvPicPr>
          <p:cNvPr id="7" name="Picture 4" descr="https://img.clipartfest.com/c564637fc6e67f32ce19a4f367f749b9_deco-balloons-png-clipart-image-clipart-balloons-png_6196-22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68" y="3479630"/>
            <a:ext cx="8532385" cy="30378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94919" y="201134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solidFill>
                  <a:srgbClr val="000000"/>
                </a:solidFill>
                <a:latin typeface="Comic Sans MS" pitchFamily="66" charset="0"/>
                <a:sym typeface="Helvetica Light"/>
              </a:rPr>
              <a:t>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6090" y="2264496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40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4109" y="2112604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25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126" y="1707558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18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9514" y="191008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12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902" y="3985937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10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3658" y="4289721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24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533" y="1707558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27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83" y="4289721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20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1497" y="4036568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45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3478" y="4492244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63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6090" y="4644136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70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9334" y="4694766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81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83207" y="439098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100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3207" y="2011342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5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9334" y="2365757"/>
            <a:ext cx="961983" cy="5915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3375" dirty="0">
                <a:latin typeface="Comic Sans MS" pitchFamily="66" charset="0"/>
              </a:rPr>
              <a:t>42</a:t>
            </a:r>
            <a:endParaRPr lang="en-AU" sz="3375" dirty="0">
              <a:solidFill>
                <a:srgbClr val="000000"/>
              </a:solidFill>
              <a:latin typeface="Comic Sans MS" pitchFamily="66" charset="0"/>
              <a:sym typeface="Helvetica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6396370"/>
            <a:ext cx="914400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40" hangingPunct="0"/>
            <a:r>
              <a:rPr lang="en-AU" sz="2531" dirty="0">
                <a:solidFill>
                  <a:srgbClr val="000000"/>
                </a:solidFill>
                <a:latin typeface="Comic Sans MS" pitchFamily="66" charset="0"/>
                <a:sym typeface="Helvetica Light"/>
              </a:rPr>
              <a:t>What are the number sentences that match the answers?</a:t>
            </a:r>
          </a:p>
        </p:txBody>
      </p:sp>
    </p:spTree>
    <p:extLst>
      <p:ext uri="{BB962C8B-B14F-4D97-AF65-F5344CB8AC3E}">
        <p14:creationId xmlns:p14="http://schemas.microsoft.com/office/powerpoint/2010/main" val="108277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/>
        </p:nvSpPr>
        <p:spPr>
          <a:xfrm>
            <a:off x="2881313" y="988218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829" name="Shape 829"/>
          <p:cNvSpPr/>
          <p:nvPr/>
        </p:nvSpPr>
        <p:spPr>
          <a:xfrm>
            <a:off x="3402826" y="2370243"/>
            <a:ext cx="5245540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It’s Nothing New 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Fact Families</a:t>
            </a:r>
          </a:p>
        </p:txBody>
      </p:sp>
    </p:spTree>
    <p:extLst>
      <p:ext uri="{BB962C8B-B14F-4D97-AF65-F5344CB8AC3E}">
        <p14:creationId xmlns:p14="http://schemas.microsoft.com/office/powerpoint/2010/main" val="35464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/>
          <p:nvPr/>
        </p:nvSpPr>
        <p:spPr>
          <a:xfrm>
            <a:off x="4184709" y="832776"/>
            <a:ext cx="3351880" cy="71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148"/>
              <a:t>Fact Families</a:t>
            </a:r>
          </a:p>
        </p:txBody>
      </p:sp>
      <p:sp>
        <p:nvSpPr>
          <p:cNvPr id="832" name="Shape 832"/>
          <p:cNvSpPr/>
          <p:nvPr/>
        </p:nvSpPr>
        <p:spPr>
          <a:xfrm>
            <a:off x="2275253" y="1837688"/>
            <a:ext cx="1825821" cy="68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008"/>
              <a:t>8 + 4 = </a:t>
            </a:r>
          </a:p>
        </p:txBody>
      </p:sp>
      <p:sp>
        <p:nvSpPr>
          <p:cNvPr id="833" name="Shape 833"/>
          <p:cNvSpPr/>
          <p:nvPr/>
        </p:nvSpPr>
        <p:spPr>
          <a:xfrm>
            <a:off x="4958532" y="1837688"/>
            <a:ext cx="1793761" cy="68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008"/>
              <a:t>7 - 3 = </a:t>
            </a:r>
          </a:p>
        </p:txBody>
      </p:sp>
      <p:sp>
        <p:nvSpPr>
          <p:cNvPr id="834" name="Shape 834"/>
          <p:cNvSpPr/>
          <p:nvPr/>
        </p:nvSpPr>
        <p:spPr>
          <a:xfrm>
            <a:off x="8154955" y="1861501"/>
            <a:ext cx="1793761" cy="68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7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008"/>
              <a:t>9 - 7 = </a:t>
            </a:r>
          </a:p>
        </p:txBody>
      </p:sp>
      <p:sp>
        <p:nvSpPr>
          <p:cNvPr id="835" name="Shape 835"/>
          <p:cNvSpPr/>
          <p:nvPr/>
        </p:nvSpPr>
        <p:spPr>
          <a:xfrm>
            <a:off x="1827535" y="-1011885"/>
            <a:ext cx="17152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5</a:t>
            </a:r>
          </a:p>
        </p:txBody>
      </p:sp>
      <p:sp>
        <p:nvSpPr>
          <p:cNvPr id="836" name="Shape 836"/>
          <p:cNvSpPr/>
          <p:nvPr/>
        </p:nvSpPr>
        <p:spPr>
          <a:xfrm>
            <a:off x="-835345" y="1054536"/>
            <a:ext cx="17152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4</a:t>
            </a:r>
          </a:p>
        </p:txBody>
      </p:sp>
      <p:grpSp>
        <p:nvGrpSpPr>
          <p:cNvPr id="841" name="Group 841"/>
          <p:cNvGrpSpPr/>
          <p:nvPr/>
        </p:nvGrpSpPr>
        <p:grpSpPr>
          <a:xfrm>
            <a:off x="1728664" y="183199"/>
            <a:ext cx="1661978" cy="1328742"/>
            <a:chOff x="0" y="0"/>
            <a:chExt cx="2363701" cy="1889764"/>
          </a:xfrm>
        </p:grpSpPr>
        <p:sp>
          <p:nvSpPr>
            <p:cNvPr id="837" name="Shape 837"/>
            <p:cNvSpPr/>
            <p:nvPr/>
          </p:nvSpPr>
          <p:spPr>
            <a:xfrm>
              <a:off x="0" y="0"/>
              <a:ext cx="2363701" cy="185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1476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838" name="Shape 838"/>
            <p:cNvSpPr/>
            <p:nvPr/>
          </p:nvSpPr>
          <p:spPr>
            <a:xfrm>
              <a:off x="1667778" y="1340874"/>
              <a:ext cx="330575" cy="548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2039"/>
                <a:t>9</a:t>
              </a:r>
            </a:p>
          </p:txBody>
        </p:sp>
        <p:sp>
          <p:nvSpPr>
            <p:cNvPr id="839" name="Shape 839"/>
            <p:cNvSpPr/>
            <p:nvPr/>
          </p:nvSpPr>
          <p:spPr>
            <a:xfrm>
              <a:off x="406245" y="1340874"/>
              <a:ext cx="330575" cy="548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2039"/>
                <a:t>4</a:t>
              </a:r>
            </a:p>
          </p:txBody>
        </p:sp>
        <p:sp>
          <p:nvSpPr>
            <p:cNvPr id="840" name="Shape 840"/>
            <p:cNvSpPr/>
            <p:nvPr/>
          </p:nvSpPr>
          <p:spPr>
            <a:xfrm>
              <a:off x="1012305" y="316408"/>
              <a:ext cx="330575" cy="548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9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2039"/>
                <a:t>5</a:t>
              </a:r>
            </a:p>
          </p:txBody>
        </p:sp>
      </p:grpSp>
      <p:sp>
        <p:nvSpPr>
          <p:cNvPr id="842" name="Shape 842"/>
          <p:cNvSpPr/>
          <p:nvPr/>
        </p:nvSpPr>
        <p:spPr>
          <a:xfrm>
            <a:off x="9713887" y="176097"/>
            <a:ext cx="47320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127245374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 advAuto="0"/>
      <p:bldP spid="83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/>
          <p:nvPr/>
        </p:nvSpPr>
        <p:spPr>
          <a:xfrm>
            <a:off x="3413069" y="122201"/>
            <a:ext cx="3351880" cy="71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148"/>
              <a:t>Fact Families</a:t>
            </a:r>
          </a:p>
        </p:txBody>
      </p:sp>
      <p:sp>
        <p:nvSpPr>
          <p:cNvPr id="845" name="Shape 845"/>
          <p:cNvSpPr/>
          <p:nvPr/>
        </p:nvSpPr>
        <p:spPr>
          <a:xfrm>
            <a:off x="1837400" y="1039510"/>
            <a:ext cx="1298433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9 + 2 = </a:t>
            </a:r>
          </a:p>
        </p:txBody>
      </p:sp>
      <p:sp>
        <p:nvSpPr>
          <p:cNvPr id="846" name="Shape 846"/>
          <p:cNvSpPr/>
          <p:nvPr/>
        </p:nvSpPr>
        <p:spPr>
          <a:xfrm>
            <a:off x="2133234" y="1632058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47" name="Shape 847"/>
          <p:cNvSpPr/>
          <p:nvPr/>
        </p:nvSpPr>
        <p:spPr>
          <a:xfrm>
            <a:off x="2919909" y="163205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48" name="Shape 848"/>
          <p:cNvSpPr/>
          <p:nvPr/>
        </p:nvSpPr>
        <p:spPr>
          <a:xfrm>
            <a:off x="2919909" y="228636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49" name="Shape 849"/>
          <p:cNvSpPr/>
          <p:nvPr/>
        </p:nvSpPr>
        <p:spPr>
          <a:xfrm>
            <a:off x="2919909" y="2859931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50" name="Shape 850"/>
          <p:cNvSpPr/>
          <p:nvPr/>
        </p:nvSpPr>
        <p:spPr>
          <a:xfrm>
            <a:off x="4045011" y="1039510"/>
            <a:ext cx="1275991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8 - 4 = </a:t>
            </a:r>
          </a:p>
        </p:txBody>
      </p:sp>
      <p:sp>
        <p:nvSpPr>
          <p:cNvPr id="851" name="Shape 851"/>
          <p:cNvSpPr/>
          <p:nvPr/>
        </p:nvSpPr>
        <p:spPr>
          <a:xfrm>
            <a:off x="6492255" y="890793"/>
            <a:ext cx="1298433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5 + 4 = </a:t>
            </a:r>
          </a:p>
        </p:txBody>
      </p:sp>
      <p:sp>
        <p:nvSpPr>
          <p:cNvPr id="852" name="Shape 852"/>
          <p:cNvSpPr/>
          <p:nvPr/>
        </p:nvSpPr>
        <p:spPr>
          <a:xfrm>
            <a:off x="6902233" y="402316"/>
            <a:ext cx="93775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FF3FC7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Rally Write</a:t>
            </a:r>
          </a:p>
        </p:txBody>
      </p:sp>
      <p:sp>
        <p:nvSpPr>
          <p:cNvPr id="853" name="Shape 853"/>
          <p:cNvSpPr/>
          <p:nvPr/>
        </p:nvSpPr>
        <p:spPr>
          <a:xfrm>
            <a:off x="8593226" y="1039510"/>
            <a:ext cx="1275991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8 - 5 = </a:t>
            </a:r>
          </a:p>
        </p:txBody>
      </p:sp>
      <p:sp>
        <p:nvSpPr>
          <p:cNvPr id="854" name="Shape 854"/>
          <p:cNvSpPr/>
          <p:nvPr/>
        </p:nvSpPr>
        <p:spPr>
          <a:xfrm>
            <a:off x="1261264" y="3504277"/>
            <a:ext cx="948821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55" name="Shape 855"/>
          <p:cNvSpPr/>
          <p:nvPr/>
        </p:nvSpPr>
        <p:spPr>
          <a:xfrm>
            <a:off x="5199955" y="153680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56" name="Shape 856"/>
          <p:cNvSpPr/>
          <p:nvPr/>
        </p:nvSpPr>
        <p:spPr>
          <a:xfrm>
            <a:off x="5199955" y="2191119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57" name="Shape 857"/>
          <p:cNvSpPr/>
          <p:nvPr/>
        </p:nvSpPr>
        <p:spPr>
          <a:xfrm>
            <a:off x="5199955" y="2764681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58" name="Shape 858"/>
          <p:cNvSpPr/>
          <p:nvPr/>
        </p:nvSpPr>
        <p:spPr>
          <a:xfrm>
            <a:off x="7406067" y="153680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59" name="Shape 859"/>
          <p:cNvSpPr/>
          <p:nvPr/>
        </p:nvSpPr>
        <p:spPr>
          <a:xfrm>
            <a:off x="7390705" y="2160842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0" name="Shape 860"/>
          <p:cNvSpPr/>
          <p:nvPr/>
        </p:nvSpPr>
        <p:spPr>
          <a:xfrm>
            <a:off x="7390705" y="2734404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1" name="Shape 861"/>
          <p:cNvSpPr/>
          <p:nvPr/>
        </p:nvSpPr>
        <p:spPr>
          <a:xfrm>
            <a:off x="9712424" y="1506532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2" name="Shape 862"/>
          <p:cNvSpPr/>
          <p:nvPr/>
        </p:nvSpPr>
        <p:spPr>
          <a:xfrm>
            <a:off x="9712424" y="2160842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3" name="Shape 863"/>
          <p:cNvSpPr/>
          <p:nvPr/>
        </p:nvSpPr>
        <p:spPr>
          <a:xfrm>
            <a:off x="9712424" y="2734404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4" name="Shape 864"/>
          <p:cNvSpPr/>
          <p:nvPr/>
        </p:nvSpPr>
        <p:spPr>
          <a:xfrm>
            <a:off x="1978584" y="3947415"/>
            <a:ext cx="1298433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8 + 8 = </a:t>
            </a:r>
          </a:p>
        </p:txBody>
      </p:sp>
      <p:sp>
        <p:nvSpPr>
          <p:cNvPr id="865" name="Shape 865"/>
          <p:cNvSpPr/>
          <p:nvPr/>
        </p:nvSpPr>
        <p:spPr>
          <a:xfrm>
            <a:off x="2919909" y="4602665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6" name="Shape 866"/>
          <p:cNvSpPr/>
          <p:nvPr/>
        </p:nvSpPr>
        <p:spPr>
          <a:xfrm>
            <a:off x="2919909" y="5256975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7" name="Shape 867"/>
          <p:cNvSpPr/>
          <p:nvPr/>
        </p:nvSpPr>
        <p:spPr>
          <a:xfrm>
            <a:off x="2919909" y="583053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68" name="Shape 868"/>
          <p:cNvSpPr/>
          <p:nvPr/>
        </p:nvSpPr>
        <p:spPr>
          <a:xfrm>
            <a:off x="4197373" y="3947415"/>
            <a:ext cx="1275991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4 - 2 = </a:t>
            </a:r>
          </a:p>
        </p:txBody>
      </p:sp>
      <p:sp>
        <p:nvSpPr>
          <p:cNvPr id="869" name="Shape 869"/>
          <p:cNvSpPr/>
          <p:nvPr/>
        </p:nvSpPr>
        <p:spPr>
          <a:xfrm>
            <a:off x="6421917" y="3961677"/>
            <a:ext cx="1218283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9 - 1 = </a:t>
            </a:r>
          </a:p>
        </p:txBody>
      </p:sp>
      <p:sp>
        <p:nvSpPr>
          <p:cNvPr id="870" name="Shape 870"/>
          <p:cNvSpPr/>
          <p:nvPr/>
        </p:nvSpPr>
        <p:spPr>
          <a:xfrm>
            <a:off x="8660125" y="3961677"/>
            <a:ext cx="1298433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7 + 4 = </a:t>
            </a:r>
          </a:p>
        </p:txBody>
      </p:sp>
      <p:sp>
        <p:nvSpPr>
          <p:cNvPr id="871" name="Shape 871"/>
          <p:cNvSpPr/>
          <p:nvPr/>
        </p:nvSpPr>
        <p:spPr>
          <a:xfrm>
            <a:off x="5296264" y="4518916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2" name="Shape 872"/>
          <p:cNvSpPr/>
          <p:nvPr/>
        </p:nvSpPr>
        <p:spPr>
          <a:xfrm>
            <a:off x="5296264" y="5173226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3" name="Shape 873"/>
          <p:cNvSpPr/>
          <p:nvPr/>
        </p:nvSpPr>
        <p:spPr>
          <a:xfrm>
            <a:off x="5296264" y="574678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4" name="Shape 874"/>
          <p:cNvSpPr/>
          <p:nvPr/>
        </p:nvSpPr>
        <p:spPr>
          <a:xfrm>
            <a:off x="7447028" y="4430942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5" name="Shape 875"/>
          <p:cNvSpPr/>
          <p:nvPr/>
        </p:nvSpPr>
        <p:spPr>
          <a:xfrm>
            <a:off x="7447028" y="5085252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6" name="Shape 876"/>
          <p:cNvSpPr/>
          <p:nvPr/>
        </p:nvSpPr>
        <p:spPr>
          <a:xfrm>
            <a:off x="7447028" y="5658815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7" name="Shape 877"/>
          <p:cNvSpPr/>
          <p:nvPr/>
        </p:nvSpPr>
        <p:spPr>
          <a:xfrm>
            <a:off x="9790748" y="4428698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8" name="Shape 878"/>
          <p:cNvSpPr/>
          <p:nvPr/>
        </p:nvSpPr>
        <p:spPr>
          <a:xfrm>
            <a:off x="9790748" y="5083009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79" name="Shape 879"/>
          <p:cNvSpPr/>
          <p:nvPr/>
        </p:nvSpPr>
        <p:spPr>
          <a:xfrm>
            <a:off x="9790748" y="5656571"/>
            <a:ext cx="36388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= </a:t>
            </a:r>
          </a:p>
        </p:txBody>
      </p:sp>
      <p:sp>
        <p:nvSpPr>
          <p:cNvPr id="880" name="Shape 880"/>
          <p:cNvSpPr/>
          <p:nvPr/>
        </p:nvSpPr>
        <p:spPr>
          <a:xfrm flipV="1">
            <a:off x="6238704" y="1072052"/>
            <a:ext cx="1" cy="53030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81" name="Shape 881"/>
          <p:cNvSpPr/>
          <p:nvPr/>
        </p:nvSpPr>
        <p:spPr>
          <a:xfrm flipV="1">
            <a:off x="8571111" y="1173254"/>
            <a:ext cx="1" cy="530301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82" name="Shape 882"/>
          <p:cNvSpPr/>
          <p:nvPr/>
        </p:nvSpPr>
        <p:spPr>
          <a:xfrm flipV="1">
            <a:off x="3972177" y="1072052"/>
            <a:ext cx="1" cy="53030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83" name="Shape 883"/>
          <p:cNvSpPr/>
          <p:nvPr/>
        </p:nvSpPr>
        <p:spPr>
          <a:xfrm>
            <a:off x="2144658" y="2279736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84" name="Shape 884"/>
          <p:cNvSpPr/>
          <p:nvPr/>
        </p:nvSpPr>
        <p:spPr>
          <a:xfrm>
            <a:off x="2144658" y="2858681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85" name="Shape 885"/>
          <p:cNvSpPr/>
          <p:nvPr/>
        </p:nvSpPr>
        <p:spPr>
          <a:xfrm>
            <a:off x="4378400" y="1536808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86" name="Shape 886"/>
          <p:cNvSpPr/>
          <p:nvPr/>
        </p:nvSpPr>
        <p:spPr>
          <a:xfrm>
            <a:off x="4411170" y="2785221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87" name="Shape 887"/>
          <p:cNvSpPr/>
          <p:nvPr/>
        </p:nvSpPr>
        <p:spPr>
          <a:xfrm>
            <a:off x="4411170" y="2160842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88" name="Shape 888"/>
          <p:cNvSpPr/>
          <p:nvPr/>
        </p:nvSpPr>
        <p:spPr>
          <a:xfrm>
            <a:off x="6667404" y="1536808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89" name="Shape 889"/>
          <p:cNvSpPr/>
          <p:nvPr/>
        </p:nvSpPr>
        <p:spPr>
          <a:xfrm>
            <a:off x="6672899" y="2096534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90" name="Shape 890"/>
          <p:cNvSpPr/>
          <p:nvPr/>
        </p:nvSpPr>
        <p:spPr>
          <a:xfrm>
            <a:off x="6672899" y="2675480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91" name="Shape 891"/>
          <p:cNvSpPr/>
          <p:nvPr/>
        </p:nvSpPr>
        <p:spPr>
          <a:xfrm>
            <a:off x="2284551" y="4601675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92" name="Shape 892"/>
          <p:cNvSpPr/>
          <p:nvPr/>
        </p:nvSpPr>
        <p:spPr>
          <a:xfrm>
            <a:off x="2295975" y="5255985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93" name="Shape 893"/>
          <p:cNvSpPr/>
          <p:nvPr/>
        </p:nvSpPr>
        <p:spPr>
          <a:xfrm>
            <a:off x="2295975" y="5910295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94" name="Shape 894"/>
          <p:cNvSpPr/>
          <p:nvPr/>
        </p:nvSpPr>
        <p:spPr>
          <a:xfrm>
            <a:off x="8950487" y="1521651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95" name="Shape 895"/>
          <p:cNvSpPr/>
          <p:nvPr/>
        </p:nvSpPr>
        <p:spPr>
          <a:xfrm>
            <a:off x="8983255" y="2770064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96" name="Shape 896"/>
          <p:cNvSpPr/>
          <p:nvPr/>
        </p:nvSpPr>
        <p:spPr>
          <a:xfrm>
            <a:off x="8983255" y="2145684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97" name="Shape 897"/>
          <p:cNvSpPr/>
          <p:nvPr/>
        </p:nvSpPr>
        <p:spPr>
          <a:xfrm>
            <a:off x="4546337" y="4499455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898" name="Shape 898"/>
          <p:cNvSpPr/>
          <p:nvPr/>
        </p:nvSpPr>
        <p:spPr>
          <a:xfrm>
            <a:off x="4546337" y="5816618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899" name="Shape 899"/>
          <p:cNvSpPr/>
          <p:nvPr/>
        </p:nvSpPr>
        <p:spPr>
          <a:xfrm>
            <a:off x="4546337" y="5158036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900" name="Shape 900"/>
          <p:cNvSpPr/>
          <p:nvPr/>
        </p:nvSpPr>
        <p:spPr>
          <a:xfrm>
            <a:off x="6778427" y="4461045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901" name="Shape 901"/>
          <p:cNvSpPr/>
          <p:nvPr/>
        </p:nvSpPr>
        <p:spPr>
          <a:xfrm>
            <a:off x="6811197" y="5709459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902" name="Shape 902"/>
          <p:cNvSpPr/>
          <p:nvPr/>
        </p:nvSpPr>
        <p:spPr>
          <a:xfrm>
            <a:off x="6811197" y="5085079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903" name="Shape 903"/>
          <p:cNvSpPr/>
          <p:nvPr/>
        </p:nvSpPr>
        <p:spPr>
          <a:xfrm>
            <a:off x="9015783" y="4499455"/>
            <a:ext cx="352662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+ </a:t>
            </a:r>
          </a:p>
        </p:txBody>
      </p:sp>
      <p:sp>
        <p:nvSpPr>
          <p:cNvPr id="904" name="Shape 904"/>
          <p:cNvSpPr/>
          <p:nvPr/>
        </p:nvSpPr>
        <p:spPr>
          <a:xfrm>
            <a:off x="9021278" y="5059181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  <p:sp>
        <p:nvSpPr>
          <p:cNvPr id="905" name="Shape 905"/>
          <p:cNvSpPr/>
          <p:nvPr/>
        </p:nvSpPr>
        <p:spPr>
          <a:xfrm>
            <a:off x="9021278" y="5638127"/>
            <a:ext cx="33022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48795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2881313" y="988218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18" name="Shape 318"/>
          <p:cNvSpPr/>
          <p:nvPr/>
        </p:nvSpPr>
        <p:spPr>
          <a:xfrm>
            <a:off x="4113130" y="2429848"/>
            <a:ext cx="4681246" cy="1998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Calculations</a:t>
            </a:r>
          </a:p>
          <a:p>
            <a:pPr algn="ctr"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AU" sz="3094" dirty="0"/>
              <a:t>Division</a:t>
            </a:r>
            <a:endParaRPr sz="1828" dirty="0"/>
          </a:p>
          <a:p>
            <a:pPr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39" dirty="0"/>
          </a:p>
          <a:p>
            <a:pPr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39" dirty="0"/>
          </a:p>
        </p:txBody>
      </p:sp>
    </p:spTree>
    <p:extLst>
      <p:ext uri="{BB962C8B-B14F-4D97-AF65-F5344CB8AC3E}">
        <p14:creationId xmlns:p14="http://schemas.microsoft.com/office/powerpoint/2010/main" val="56548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/>
        </p:nvSpPr>
        <p:spPr>
          <a:xfrm>
            <a:off x="275885" y="128038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/>
              <a:t>You do!</a:t>
            </a:r>
          </a:p>
        </p:txBody>
      </p:sp>
      <p:sp>
        <p:nvSpPr>
          <p:cNvPr id="789" name="Shape 789"/>
          <p:cNvSpPr/>
          <p:nvPr/>
        </p:nvSpPr>
        <p:spPr>
          <a:xfrm>
            <a:off x="6040512" y="2010700"/>
            <a:ext cx="4717135" cy="422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5000"/>
            </a:pPr>
            <a:r>
              <a:rPr lang="en-AU" sz="5400" dirty="0"/>
              <a:t>70 ÷ 2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>
              <a:defRPr sz="5000"/>
            </a:pPr>
            <a:r>
              <a:rPr lang="en-AU" sz="5400" dirty="0"/>
              <a:t>45 ÷ 3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>
              <a:defRPr sz="5000"/>
            </a:pPr>
            <a:r>
              <a:rPr lang="en-AU" sz="5400" dirty="0"/>
              <a:t>92 ÷ 4 = </a:t>
            </a:r>
            <a:endParaRPr sz="5400" dirty="0"/>
          </a:p>
        </p:txBody>
      </p:sp>
      <p:sp>
        <p:nvSpPr>
          <p:cNvPr id="790" name="Shape 790"/>
          <p:cNvSpPr/>
          <p:nvPr/>
        </p:nvSpPr>
        <p:spPr>
          <a:xfrm>
            <a:off x="744441" y="2010700"/>
            <a:ext cx="3455026" cy="422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lang="en-AU" sz="5400" dirty="0"/>
              <a:t>48 ÷ 4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>
              <a:defRPr sz="5000"/>
            </a:pPr>
            <a:r>
              <a:rPr lang="en-AU" sz="5400" dirty="0"/>
              <a:t>36 ÷ 2 = </a:t>
            </a:r>
            <a:endParaRPr sz="5400" dirty="0"/>
          </a:p>
          <a:p>
            <a:pPr algn="l">
              <a:defRPr sz="5000"/>
            </a:pPr>
            <a:endParaRPr sz="5400" dirty="0"/>
          </a:p>
          <a:p>
            <a:pPr>
              <a:defRPr sz="5000"/>
            </a:pPr>
            <a:r>
              <a:rPr lang="en-AU" sz="5400" dirty="0"/>
              <a:t>25 ÷ 5 =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55608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/>
          <p:nvPr/>
        </p:nvSpPr>
        <p:spPr>
          <a:xfrm>
            <a:off x="2881313" y="988218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738" name="Shape 738"/>
          <p:cNvSpPr/>
          <p:nvPr/>
        </p:nvSpPr>
        <p:spPr>
          <a:xfrm>
            <a:off x="3127991" y="2370242"/>
            <a:ext cx="6055766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Counting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Partitioning</a:t>
            </a:r>
            <a:endParaRPr sz="1547" dirty="0"/>
          </a:p>
        </p:txBody>
      </p:sp>
    </p:spTree>
    <p:extLst>
      <p:ext uri="{BB962C8B-B14F-4D97-AF65-F5344CB8AC3E}">
        <p14:creationId xmlns:p14="http://schemas.microsoft.com/office/powerpoint/2010/main" val="85344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791489" y="914402"/>
            <a:ext cx="8554295" cy="5225143"/>
          </a:xfrm>
          <a:prstGeom prst="rect">
            <a:avLst/>
          </a:prstGeom>
          <a:solidFill>
            <a:srgbClr val="00B0F0">
              <a:alpha val="67000"/>
            </a:srgbClr>
          </a:solidFill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16101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21" name="Shape 121"/>
          <p:cNvSpPr/>
          <p:nvPr/>
        </p:nvSpPr>
        <p:spPr>
          <a:xfrm>
            <a:off x="2280406" y="2140151"/>
            <a:ext cx="7576459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sz="3600" b="1" dirty="0">
                <a:latin typeface="Arial" charset="0"/>
                <a:ea typeface="Arial" charset="0"/>
                <a:cs typeface="Arial" charset="0"/>
              </a:rPr>
              <a:t>WALT</a:t>
            </a:r>
            <a:r>
              <a:rPr sz="3600" dirty="0">
                <a:latin typeface="Arial" charset="0"/>
                <a:ea typeface="Arial" charset="0"/>
                <a:cs typeface="Arial" charset="0"/>
              </a:rPr>
              <a:t>: </a:t>
            </a: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To round numbers to the nearest 10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endParaRPr lang="en-AU" sz="36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defRPr>
                <a:latin typeface="+mn-lt"/>
                <a:ea typeface="+mn-ea"/>
                <a:cs typeface="+mn-cs"/>
                <a:sym typeface="Helvetica Light"/>
              </a:defRPr>
            </a:pPr>
            <a:r>
              <a:rPr lang="en-AU" sz="3600" b="1" dirty="0">
                <a:latin typeface="Arial" charset="0"/>
                <a:ea typeface="Arial" charset="0"/>
                <a:cs typeface="Arial" charset="0"/>
              </a:rPr>
              <a:t>WILF</a:t>
            </a:r>
            <a:r>
              <a:rPr lang="en-AU" sz="36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457200" lvl="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Use a number line</a:t>
            </a:r>
          </a:p>
          <a:p>
            <a:pPr marL="457200" indent="-457200">
              <a:buFont typeface="Arial" charset="0"/>
              <a:buChar char="•"/>
            </a:pPr>
            <a:r>
              <a:rPr lang="en-AU" sz="2800" dirty="0">
                <a:latin typeface="Arial" charset="0"/>
                <a:ea typeface="Arial" charset="0"/>
                <a:cs typeface="Arial" charset="0"/>
              </a:rPr>
              <a:t>Know the rounding rule </a:t>
            </a:r>
          </a:p>
        </p:txBody>
      </p:sp>
    </p:spTree>
    <p:extLst>
      <p:ext uri="{BB962C8B-B14F-4D97-AF65-F5344CB8AC3E}">
        <p14:creationId xmlns:p14="http://schemas.microsoft.com/office/powerpoint/2010/main" val="100800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/>
          <p:nvPr/>
        </p:nvSpPr>
        <p:spPr>
          <a:xfrm>
            <a:off x="2810817" y="5241550"/>
            <a:ext cx="6570367" cy="829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R="321457" defTabSz="321457">
              <a:defRPr sz="2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898"/>
              <a:t>Have a look at the estimations on the right. </a:t>
            </a:r>
          </a:p>
          <a:p>
            <a:pPr marR="321457" defTabSz="321457">
              <a:defRPr sz="2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898"/>
              <a:t>What do you notice?</a:t>
            </a:r>
          </a:p>
          <a:p>
            <a:pPr marR="321457" defTabSz="321457"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1125"/>
          </a:p>
        </p:txBody>
      </p:sp>
      <p:pic>
        <p:nvPicPr>
          <p:cNvPr id="1166" name="3DF 6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70" y="312079"/>
            <a:ext cx="4099525" cy="3342863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Shape 1167"/>
          <p:cNvSpPr/>
          <p:nvPr/>
        </p:nvSpPr>
        <p:spPr>
          <a:xfrm>
            <a:off x="2999172" y="1033347"/>
            <a:ext cx="102752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/>
              <a:t>Our Savings</a:t>
            </a:r>
          </a:p>
        </p:txBody>
      </p:sp>
      <p:sp>
        <p:nvSpPr>
          <p:cNvPr id="1168" name="Shape 1168"/>
          <p:cNvSpPr/>
          <p:nvPr/>
        </p:nvSpPr>
        <p:spPr>
          <a:xfrm>
            <a:off x="2808782" y="1682454"/>
            <a:ext cx="1817806" cy="1338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900">
                <a:solidFill>
                  <a:srgbClr val="FFFFFF"/>
                </a:solidFill>
              </a:defRPr>
            </a:pPr>
            <a:r>
              <a:rPr sz="2742"/>
              <a:t>Sophie   $61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rPr sz="2742"/>
              <a:t>Jake $68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rPr sz="2742"/>
              <a:t>Eli $75</a:t>
            </a:r>
          </a:p>
        </p:txBody>
      </p:sp>
      <p:pic>
        <p:nvPicPr>
          <p:cNvPr id="1169" name="boy 2 ts (c) melonheadz 13 colo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34" y="2181957"/>
            <a:ext cx="757335" cy="1708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0" name="girl 1 ts (c) melonheadz 13 colo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876" y="610382"/>
            <a:ext cx="801814" cy="1755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1" name="boy 1 ts (c) melonheadz 13 color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420" y="610382"/>
            <a:ext cx="757335" cy="1755798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Shape 1172"/>
          <p:cNvSpPr/>
          <p:nvPr/>
        </p:nvSpPr>
        <p:spPr>
          <a:xfrm>
            <a:off x="6875649" y="529828"/>
            <a:ext cx="1071563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0" y="0"/>
                </a:moveTo>
                <a:cubicBezTo>
                  <a:pt x="4003" y="0"/>
                  <a:pt x="3600" y="484"/>
                  <a:pt x="3600" y="108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520"/>
                </a:lnTo>
                <a:cubicBezTo>
                  <a:pt x="3600" y="21116"/>
                  <a:pt x="4003" y="21600"/>
                  <a:pt x="4500" y="21600"/>
                </a:cubicBezTo>
                <a:lnTo>
                  <a:pt x="20700" y="21600"/>
                </a:lnTo>
                <a:cubicBezTo>
                  <a:pt x="2119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197" y="0"/>
                  <a:pt x="20700" y="0"/>
                </a:cubicBezTo>
                <a:lnTo>
                  <a:pt x="4500" y="0"/>
                </a:lnTo>
                <a:close/>
              </a:path>
            </a:pathLst>
          </a:custGeom>
          <a:solidFill>
            <a:srgbClr val="FFFFFF">
              <a:alpha val="55668"/>
            </a:srgbClr>
          </a:solidFill>
          <a:ln w="25400">
            <a:solidFill>
              <a:srgbClr val="85888D">
                <a:alpha val="55668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/>
              <a:t>I have about $70.</a:t>
            </a:r>
          </a:p>
        </p:txBody>
      </p:sp>
      <p:sp>
        <p:nvSpPr>
          <p:cNvPr id="1173" name="Shape 1173"/>
          <p:cNvSpPr/>
          <p:nvPr/>
        </p:nvSpPr>
        <p:spPr>
          <a:xfrm>
            <a:off x="8536570" y="941713"/>
            <a:ext cx="995103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9" y="0"/>
                </a:moveTo>
                <a:cubicBezTo>
                  <a:pt x="434" y="0"/>
                  <a:pt x="0" y="484"/>
                  <a:pt x="0" y="1080"/>
                </a:cubicBezTo>
                <a:lnTo>
                  <a:pt x="0" y="20520"/>
                </a:lnTo>
                <a:cubicBezTo>
                  <a:pt x="0" y="21116"/>
                  <a:pt x="434" y="21600"/>
                  <a:pt x="969" y="21600"/>
                </a:cubicBezTo>
                <a:lnTo>
                  <a:pt x="18414" y="21600"/>
                </a:lnTo>
                <a:cubicBezTo>
                  <a:pt x="18949" y="21600"/>
                  <a:pt x="19383" y="21116"/>
                  <a:pt x="19383" y="20520"/>
                </a:cubicBezTo>
                <a:lnTo>
                  <a:pt x="19383" y="8242"/>
                </a:lnTo>
                <a:lnTo>
                  <a:pt x="21600" y="6082"/>
                </a:lnTo>
                <a:lnTo>
                  <a:pt x="19383" y="3915"/>
                </a:lnTo>
                <a:lnTo>
                  <a:pt x="19383" y="1080"/>
                </a:lnTo>
                <a:cubicBezTo>
                  <a:pt x="19383" y="484"/>
                  <a:pt x="18949" y="0"/>
                  <a:pt x="18414" y="0"/>
                </a:cubicBezTo>
                <a:lnTo>
                  <a:pt x="969" y="0"/>
                </a:lnTo>
                <a:close/>
              </a:path>
            </a:pathLst>
          </a:custGeom>
          <a:solidFill>
            <a:srgbClr val="FFFFFF">
              <a:alpha val="55668"/>
            </a:srgbClr>
          </a:solidFill>
          <a:ln w="25400">
            <a:solidFill>
              <a:srgbClr val="85888D">
                <a:alpha val="55668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/>
              <a:t>I have about $60.</a:t>
            </a:r>
          </a:p>
        </p:txBody>
      </p:sp>
      <p:sp>
        <p:nvSpPr>
          <p:cNvPr id="1174" name="Shape 1174"/>
          <p:cNvSpPr/>
          <p:nvPr/>
        </p:nvSpPr>
        <p:spPr>
          <a:xfrm>
            <a:off x="8174951" y="2166938"/>
            <a:ext cx="1071563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0" y="0"/>
                </a:moveTo>
                <a:cubicBezTo>
                  <a:pt x="4003" y="0"/>
                  <a:pt x="3600" y="484"/>
                  <a:pt x="3600" y="1080"/>
                </a:cubicBezTo>
                <a:lnTo>
                  <a:pt x="3600" y="8640"/>
                </a:lnTo>
                <a:lnTo>
                  <a:pt x="0" y="10800"/>
                </a:lnTo>
                <a:lnTo>
                  <a:pt x="3600" y="12960"/>
                </a:lnTo>
                <a:lnTo>
                  <a:pt x="3600" y="20520"/>
                </a:lnTo>
                <a:cubicBezTo>
                  <a:pt x="3600" y="21116"/>
                  <a:pt x="4003" y="21600"/>
                  <a:pt x="4500" y="21600"/>
                </a:cubicBezTo>
                <a:lnTo>
                  <a:pt x="20700" y="21600"/>
                </a:lnTo>
                <a:cubicBezTo>
                  <a:pt x="21197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197" y="0"/>
                  <a:pt x="20700" y="0"/>
                </a:cubicBezTo>
                <a:lnTo>
                  <a:pt x="4500" y="0"/>
                </a:lnTo>
                <a:close/>
              </a:path>
            </a:pathLst>
          </a:custGeom>
          <a:solidFill>
            <a:srgbClr val="FFFFFF">
              <a:alpha val="55668"/>
            </a:srgbClr>
          </a:solidFill>
          <a:ln w="25400">
            <a:solidFill>
              <a:srgbClr val="85888D">
                <a:alpha val="55668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r>
              <a:rPr sz="1687"/>
              <a:t>I have about $80.</a:t>
            </a:r>
          </a:p>
        </p:txBody>
      </p:sp>
      <p:sp>
        <p:nvSpPr>
          <p:cNvPr id="1175" name="Shape 1175"/>
          <p:cNvSpPr/>
          <p:nvPr/>
        </p:nvSpPr>
        <p:spPr>
          <a:xfrm>
            <a:off x="9692286" y="2377683"/>
            <a:ext cx="469680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/>
              <a:t>Sophie</a:t>
            </a:r>
          </a:p>
        </p:txBody>
      </p:sp>
      <p:sp>
        <p:nvSpPr>
          <p:cNvPr id="1176" name="Shape 1176"/>
          <p:cNvSpPr/>
          <p:nvPr/>
        </p:nvSpPr>
        <p:spPr>
          <a:xfrm>
            <a:off x="6356974" y="2377683"/>
            <a:ext cx="325410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/>
              <a:t>Jake</a:t>
            </a:r>
          </a:p>
        </p:txBody>
      </p:sp>
      <p:sp>
        <p:nvSpPr>
          <p:cNvPr id="1177" name="Shape 1177"/>
          <p:cNvSpPr/>
          <p:nvPr/>
        </p:nvSpPr>
        <p:spPr>
          <a:xfrm>
            <a:off x="7779452" y="3922518"/>
            <a:ext cx="209994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/>
              <a:t>Eli</a:t>
            </a:r>
          </a:p>
        </p:txBody>
      </p:sp>
      <p:sp>
        <p:nvSpPr>
          <p:cNvPr id="1178" name="Shape 1178"/>
          <p:cNvSpPr/>
          <p:nvPr/>
        </p:nvSpPr>
        <p:spPr>
          <a:xfrm>
            <a:off x="2374513" y="4095529"/>
            <a:ext cx="4704814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391"/>
              <a:t>Who has saved the most money?</a:t>
            </a:r>
          </a:p>
        </p:txBody>
      </p:sp>
      <p:sp>
        <p:nvSpPr>
          <p:cNvPr id="1179" name="Shape 1179"/>
          <p:cNvSpPr/>
          <p:nvPr/>
        </p:nvSpPr>
        <p:spPr>
          <a:xfrm>
            <a:off x="7114940" y="4095529"/>
            <a:ext cx="2000549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391"/>
              <a:t>Least money?</a:t>
            </a:r>
          </a:p>
        </p:txBody>
      </p:sp>
      <p:sp>
        <p:nvSpPr>
          <p:cNvPr id="1180" name="Shape 1180"/>
          <p:cNvSpPr/>
          <p:nvPr/>
        </p:nvSpPr>
        <p:spPr>
          <a:xfrm>
            <a:off x="4978510" y="4529007"/>
            <a:ext cx="2633734" cy="440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4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391"/>
              <a:t>How do you know?</a:t>
            </a:r>
          </a:p>
        </p:txBody>
      </p:sp>
      <p:sp>
        <p:nvSpPr>
          <p:cNvPr id="1181" name="Shape 1181"/>
          <p:cNvSpPr/>
          <p:nvPr/>
        </p:nvSpPr>
        <p:spPr>
          <a:xfrm>
            <a:off x="2900113" y="5961878"/>
            <a:ext cx="6570367" cy="829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R="321457" defTabSz="321457">
              <a:defRPr sz="2700">
                <a:solidFill>
                  <a:srgbClr val="9437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1898"/>
              <a:t>Each child has rounded their money to an approximate value - in this case, to the nearest 10. </a:t>
            </a:r>
          </a:p>
          <a:p>
            <a:pPr marR="321457" defTabSz="321457"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1125"/>
          </a:p>
        </p:txBody>
      </p:sp>
    </p:spTree>
    <p:extLst>
      <p:ext uri="{BB962C8B-B14F-4D97-AF65-F5344CB8AC3E}">
        <p14:creationId xmlns:p14="http://schemas.microsoft.com/office/powerpoint/2010/main" val="18560498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" grpId="0" animBg="1" advAuto="0"/>
      <p:bldP spid="1178" grpId="0" animBg="1" advAuto="0"/>
      <p:bldP spid="1179" grpId="0" animBg="1" advAuto="0"/>
      <p:bldP spid="1180" grpId="0" animBg="1" advAuto="0"/>
      <p:bldP spid="1181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Shape 1183"/>
          <p:cNvSpPr/>
          <p:nvPr/>
        </p:nvSpPr>
        <p:spPr>
          <a:xfrm>
            <a:off x="3522659" y="2747041"/>
            <a:ext cx="57227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200"/>
              <a:t>60</a:t>
            </a:r>
          </a:p>
        </p:txBody>
      </p:sp>
      <p:grpSp>
        <p:nvGrpSpPr>
          <p:cNvPr id="1197" name="Group 1197"/>
          <p:cNvGrpSpPr/>
          <p:nvPr/>
        </p:nvGrpSpPr>
        <p:grpSpPr>
          <a:xfrm>
            <a:off x="3129981" y="2259994"/>
            <a:ext cx="5932038" cy="632579"/>
            <a:chOff x="0" y="0"/>
            <a:chExt cx="8436674" cy="899666"/>
          </a:xfrm>
        </p:grpSpPr>
        <p:sp>
          <p:nvSpPr>
            <p:cNvPr id="1184" name="Shape 1184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85" name="Shape 1185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86" name="Shape 1186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87" name="Shape 1187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88" name="Shape 1188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89" name="Shape 1189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0" name="Shape 1190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1" name="Shape 1191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2" name="Shape 1192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3" name="Shape 1193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4" name="Shape 1194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5" name="Shape 1195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  <p:sp>
          <p:nvSpPr>
            <p:cNvPr id="1196" name="Shape 1196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200"/>
            </a:p>
          </p:txBody>
        </p:sp>
      </p:grpSp>
      <p:sp>
        <p:nvSpPr>
          <p:cNvPr id="1198" name="Shape 1198"/>
          <p:cNvSpPr/>
          <p:nvPr/>
        </p:nvSpPr>
        <p:spPr>
          <a:xfrm>
            <a:off x="1696759" y="277871"/>
            <a:ext cx="6330259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We can use a number line to help us when we are rounding.</a:t>
            </a:r>
          </a:p>
        </p:txBody>
      </p:sp>
      <p:sp>
        <p:nvSpPr>
          <p:cNvPr id="1199" name="Shape 1199"/>
          <p:cNvSpPr/>
          <p:nvPr/>
        </p:nvSpPr>
        <p:spPr>
          <a:xfrm>
            <a:off x="1767374" y="786358"/>
            <a:ext cx="601446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000"/>
              <a:t>Lets work out how to round 61 to the nearest 10…</a:t>
            </a:r>
          </a:p>
        </p:txBody>
      </p:sp>
      <p:sp>
        <p:nvSpPr>
          <p:cNvPr id="1200" name="Shape 1200"/>
          <p:cNvSpPr/>
          <p:nvPr/>
        </p:nvSpPr>
        <p:spPr>
          <a:xfrm>
            <a:off x="8326831" y="2747041"/>
            <a:ext cx="57227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200"/>
              <a:t>70</a:t>
            </a:r>
          </a:p>
        </p:txBody>
      </p:sp>
      <p:sp>
        <p:nvSpPr>
          <p:cNvPr id="1201" name="Shape 1201"/>
          <p:cNvSpPr/>
          <p:nvPr/>
        </p:nvSpPr>
        <p:spPr>
          <a:xfrm>
            <a:off x="4049411" y="1824307"/>
            <a:ext cx="50655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9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200"/>
              <a:t>61</a:t>
            </a:r>
          </a:p>
        </p:txBody>
      </p:sp>
      <p:sp>
        <p:nvSpPr>
          <p:cNvPr id="1202" name="Shape 1202"/>
          <p:cNvSpPr/>
          <p:nvPr/>
        </p:nvSpPr>
        <p:spPr>
          <a:xfrm>
            <a:off x="3140701" y="3601899"/>
            <a:ext cx="6479339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000"/>
              <a:t>We can see that 61 is closer to 60 so we round down. </a:t>
            </a:r>
          </a:p>
        </p:txBody>
      </p:sp>
      <p:sp>
        <p:nvSpPr>
          <p:cNvPr id="1203" name="Shape 1203"/>
          <p:cNvSpPr/>
          <p:nvPr/>
        </p:nvSpPr>
        <p:spPr>
          <a:xfrm>
            <a:off x="4224662" y="4082508"/>
            <a:ext cx="4288033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400"/>
              <a:t>We write this as…  </a:t>
            </a:r>
            <a:r>
              <a:rPr sz="3600"/>
              <a:t>61</a:t>
            </a:r>
            <a:r>
              <a:rPr sz="36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3600"/>
              <a:t>60</a:t>
            </a:r>
            <a:r>
              <a:rPr sz="2400"/>
              <a:t>. </a:t>
            </a:r>
          </a:p>
        </p:txBody>
      </p:sp>
      <p:sp>
        <p:nvSpPr>
          <p:cNvPr id="1204" name="Shape 1204"/>
          <p:cNvSpPr/>
          <p:nvPr/>
        </p:nvSpPr>
        <p:spPr>
          <a:xfrm>
            <a:off x="1094708" y="4814620"/>
            <a:ext cx="10434683" cy="1241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R="321457" algn="ctr" defTabSz="321457"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200"/>
              <a:t>The </a:t>
            </a:r>
            <a:r>
              <a:rPr sz="4400">
                <a:solidFill>
                  <a:srgbClr val="0433FF"/>
                </a:solidFill>
              </a:rPr>
              <a:t>≈</a:t>
            </a:r>
            <a:r>
              <a:rPr sz="3200"/>
              <a:t> sign is the approximation sign and it means ‘approximately’. </a:t>
            </a:r>
          </a:p>
        </p:txBody>
      </p:sp>
    </p:spTree>
    <p:extLst>
      <p:ext uri="{BB962C8B-B14F-4D97-AF65-F5344CB8AC3E}">
        <p14:creationId xmlns:p14="http://schemas.microsoft.com/office/powerpoint/2010/main" val="2818684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 animBg="1" advAuto="0"/>
      <p:bldP spid="1197" grpId="0" animBg="1" advAuto="0"/>
      <p:bldP spid="1199" grpId="0" animBg="1" advAuto="0"/>
      <p:bldP spid="1200" grpId="0" animBg="1" advAuto="0"/>
      <p:bldP spid="1201" grpId="0" animBg="1" advAuto="0"/>
      <p:bldP spid="1202" grpId="0" animBg="1" advAuto="0"/>
      <p:bldP spid="1203" grpId="0" animBg="1" advAuto="0"/>
      <p:bldP spid="1204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roup 1219"/>
          <p:cNvGrpSpPr/>
          <p:nvPr/>
        </p:nvGrpSpPr>
        <p:grpSpPr>
          <a:xfrm>
            <a:off x="3129981" y="1331307"/>
            <a:ext cx="5932038" cy="632579"/>
            <a:chOff x="0" y="0"/>
            <a:chExt cx="8436674" cy="899666"/>
          </a:xfrm>
        </p:grpSpPr>
        <p:sp>
          <p:nvSpPr>
            <p:cNvPr id="1206" name="Shape 1206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07" name="Shape 1207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08" name="Shape 1208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09" name="Shape 1209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0" name="Shape 1210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1" name="Shape 1211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2" name="Shape 1212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3" name="Shape 1213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4" name="Shape 1214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5" name="Shape 1215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6" name="Shape 1216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7" name="Shape 1217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18" name="Shape 1218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</p:grpSp>
      <p:sp>
        <p:nvSpPr>
          <p:cNvPr id="1220" name="Shape 1220"/>
          <p:cNvSpPr/>
          <p:nvPr/>
        </p:nvSpPr>
        <p:spPr>
          <a:xfrm>
            <a:off x="2311545" y="310108"/>
            <a:ext cx="38632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000"/>
              <a:t>79</a:t>
            </a:r>
          </a:p>
        </p:txBody>
      </p:sp>
      <p:sp>
        <p:nvSpPr>
          <p:cNvPr id="1221" name="Shape 1221"/>
          <p:cNvSpPr/>
          <p:nvPr/>
        </p:nvSpPr>
        <p:spPr>
          <a:xfrm>
            <a:off x="4532687" y="2428081"/>
            <a:ext cx="463428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/>
              <a:t>We write this as…           </a:t>
            </a:r>
            <a:r>
              <a:rPr sz="40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2800"/>
              <a:t> </a:t>
            </a:r>
          </a:p>
        </p:txBody>
      </p:sp>
      <p:grpSp>
        <p:nvGrpSpPr>
          <p:cNvPr id="1235" name="Group 1235"/>
          <p:cNvGrpSpPr/>
          <p:nvPr/>
        </p:nvGrpSpPr>
        <p:grpSpPr>
          <a:xfrm>
            <a:off x="3254997" y="4647197"/>
            <a:ext cx="5932038" cy="632579"/>
            <a:chOff x="0" y="0"/>
            <a:chExt cx="8436674" cy="899666"/>
          </a:xfrm>
        </p:grpSpPr>
        <p:sp>
          <p:nvSpPr>
            <p:cNvPr id="1222" name="Shape 1222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3" name="Shape 1223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4" name="Shape 1224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5" name="Shape 1225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6" name="Shape 1226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7" name="Shape 1227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8" name="Shape 1228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29" name="Shape 1229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30" name="Shape 1230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31" name="Shape 1231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32" name="Shape 1232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33" name="Shape 1233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  <p:sp>
          <p:nvSpPr>
            <p:cNvPr id="1234" name="Shape 1234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3600"/>
            </a:p>
          </p:txBody>
        </p:sp>
      </p:grpSp>
      <p:sp>
        <p:nvSpPr>
          <p:cNvPr id="1236" name="Shape 1236"/>
          <p:cNvSpPr/>
          <p:nvPr/>
        </p:nvSpPr>
        <p:spPr>
          <a:xfrm>
            <a:off x="2337287" y="3721249"/>
            <a:ext cx="34464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000"/>
              <a:t>15</a:t>
            </a:r>
          </a:p>
        </p:txBody>
      </p:sp>
      <p:sp>
        <p:nvSpPr>
          <p:cNvPr id="1237" name="Shape 1237"/>
          <p:cNvSpPr/>
          <p:nvPr/>
        </p:nvSpPr>
        <p:spPr>
          <a:xfrm>
            <a:off x="4919444" y="5743971"/>
            <a:ext cx="463428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2800"/>
              <a:t>We write this as…           </a:t>
            </a:r>
            <a:r>
              <a:rPr sz="40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604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" grpId="0" animBg="1" advAuto="0"/>
      <p:bldP spid="1236" grpId="0" animBg="1" advAuto="0"/>
      <p:bldP spid="123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roup 1252"/>
          <p:cNvGrpSpPr/>
          <p:nvPr/>
        </p:nvGrpSpPr>
        <p:grpSpPr>
          <a:xfrm>
            <a:off x="3129981" y="1331307"/>
            <a:ext cx="5932038" cy="632579"/>
            <a:chOff x="0" y="0"/>
            <a:chExt cx="8436674" cy="899666"/>
          </a:xfrm>
        </p:grpSpPr>
        <p:sp>
          <p:nvSpPr>
            <p:cNvPr id="1239" name="Shape 1239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0" name="Shape 1240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1" name="Shape 1241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2" name="Shape 1242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3" name="Shape 1243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4" name="Shape 1244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5" name="Shape 1245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6" name="Shape 1246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7" name="Shape 1247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8" name="Shape 1248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49" name="Shape 1249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50" name="Shape 1250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51" name="Shape 1251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</p:grpSp>
      <p:sp>
        <p:nvSpPr>
          <p:cNvPr id="1253" name="Shape 1253"/>
          <p:cNvSpPr/>
          <p:nvPr/>
        </p:nvSpPr>
        <p:spPr>
          <a:xfrm>
            <a:off x="2239183" y="279330"/>
            <a:ext cx="58509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128</a:t>
            </a:r>
          </a:p>
        </p:txBody>
      </p:sp>
      <p:sp>
        <p:nvSpPr>
          <p:cNvPr id="1254" name="Shape 1254"/>
          <p:cNvSpPr/>
          <p:nvPr/>
        </p:nvSpPr>
        <p:spPr>
          <a:xfrm>
            <a:off x="4532687" y="2397304"/>
            <a:ext cx="5286705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200"/>
              <a:t>We write this as…           </a:t>
            </a:r>
            <a:r>
              <a:rPr sz="44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3200"/>
              <a:t> </a:t>
            </a:r>
          </a:p>
        </p:txBody>
      </p:sp>
      <p:grpSp>
        <p:nvGrpSpPr>
          <p:cNvPr id="1271" name="Group 1271"/>
          <p:cNvGrpSpPr/>
          <p:nvPr/>
        </p:nvGrpSpPr>
        <p:grpSpPr>
          <a:xfrm>
            <a:off x="2213440" y="3690471"/>
            <a:ext cx="7992709" cy="2771969"/>
            <a:chOff x="0" y="54368"/>
            <a:chExt cx="11367406" cy="3942354"/>
          </a:xfrm>
        </p:grpSpPr>
        <p:grpSp>
          <p:nvGrpSpPr>
            <p:cNvPr id="1268" name="Group 1268"/>
            <p:cNvGrpSpPr/>
            <p:nvPr/>
          </p:nvGrpSpPr>
          <p:grpSpPr>
            <a:xfrm>
              <a:off x="1481325" y="1415047"/>
              <a:ext cx="8436675" cy="899668"/>
              <a:chOff x="0" y="0"/>
              <a:chExt cx="8436674" cy="899666"/>
            </a:xfrm>
          </p:grpSpPr>
          <p:sp>
            <p:nvSpPr>
              <p:cNvPr id="1255" name="Shape 1255"/>
              <p:cNvSpPr/>
              <p:nvPr/>
            </p:nvSpPr>
            <p:spPr>
              <a:xfrm>
                <a:off x="808877" y="411104"/>
                <a:ext cx="762779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56" name="Shape 1256"/>
              <p:cNvSpPr/>
              <p:nvPr/>
            </p:nvSpPr>
            <p:spPr>
              <a:xfrm flipH="1" flipV="1">
                <a:off x="0" y="411104"/>
                <a:ext cx="92765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57" name="Shape 1257"/>
              <p:cNvSpPr/>
              <p:nvPr/>
            </p:nvSpPr>
            <p:spPr>
              <a:xfrm flipV="1">
                <a:off x="15713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58" name="Shape 1258"/>
              <p:cNvSpPr/>
              <p:nvPr/>
            </p:nvSpPr>
            <p:spPr>
              <a:xfrm flipV="1">
                <a:off x="885572" y="0"/>
                <a:ext cx="1" cy="8222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59" name="Shape 1259"/>
              <p:cNvSpPr/>
              <p:nvPr/>
            </p:nvSpPr>
            <p:spPr>
              <a:xfrm flipV="1">
                <a:off x="22571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0" name="Shape 1260"/>
              <p:cNvSpPr/>
              <p:nvPr/>
            </p:nvSpPr>
            <p:spPr>
              <a:xfrm flipV="1">
                <a:off x="29429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1" name="Shape 1261"/>
              <p:cNvSpPr/>
              <p:nvPr/>
            </p:nvSpPr>
            <p:spPr>
              <a:xfrm flipV="1">
                <a:off x="36287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2" name="Shape 1262"/>
              <p:cNvSpPr/>
              <p:nvPr/>
            </p:nvSpPr>
            <p:spPr>
              <a:xfrm flipV="1">
                <a:off x="4314572" y="77457"/>
                <a:ext cx="1" cy="31295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3" name="Shape 1263"/>
              <p:cNvSpPr/>
              <p:nvPr/>
            </p:nvSpPr>
            <p:spPr>
              <a:xfrm flipV="1">
                <a:off x="50003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4" name="Shape 1264"/>
              <p:cNvSpPr/>
              <p:nvPr/>
            </p:nvSpPr>
            <p:spPr>
              <a:xfrm flipV="1">
                <a:off x="56861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5" name="Shape 1265"/>
              <p:cNvSpPr/>
              <p:nvPr/>
            </p:nvSpPr>
            <p:spPr>
              <a:xfrm flipV="1">
                <a:off x="6342586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6" name="Shape 1266"/>
              <p:cNvSpPr/>
              <p:nvPr/>
            </p:nvSpPr>
            <p:spPr>
              <a:xfrm flipV="1">
                <a:off x="6999000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67" name="Shape 1267"/>
              <p:cNvSpPr/>
              <p:nvPr/>
            </p:nvSpPr>
            <p:spPr>
              <a:xfrm flipV="1">
                <a:off x="7655414" y="77457"/>
                <a:ext cx="1" cy="8222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</p:grpSp>
        <p:sp>
          <p:nvSpPr>
            <p:cNvPr id="1269" name="Shape 1269"/>
            <p:cNvSpPr/>
            <p:nvPr/>
          </p:nvSpPr>
          <p:spPr>
            <a:xfrm>
              <a:off x="0" y="54368"/>
              <a:ext cx="902812" cy="627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2400"/>
                <a:t>303</a:t>
              </a:r>
            </a:p>
          </p:txBody>
        </p:sp>
        <p:sp>
          <p:nvSpPr>
            <p:cNvPr id="1270" name="Shape 1270"/>
            <p:cNvSpPr/>
            <p:nvPr/>
          </p:nvSpPr>
          <p:spPr>
            <a:xfrm>
              <a:off x="3848538" y="2931131"/>
              <a:ext cx="7518868" cy="1065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200">
                  <a:solidFill>
                    <a:srgbClr val="0433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rPr sz="3200"/>
                <a:t>We write this as…           </a:t>
              </a:r>
              <a:r>
                <a:rPr sz="4400">
                  <a:latin typeface="ＭＳ ゴシック"/>
                  <a:ea typeface="ＭＳ ゴシック"/>
                  <a:cs typeface="ＭＳ ゴシック"/>
                  <a:sym typeface="ＭＳ ゴシック"/>
                </a:rPr>
                <a:t>≈</a:t>
              </a:r>
              <a:r>
                <a:rPr sz="32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30492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6" name="Group 1286"/>
          <p:cNvGrpSpPr/>
          <p:nvPr/>
        </p:nvGrpSpPr>
        <p:grpSpPr>
          <a:xfrm>
            <a:off x="3129981" y="1331307"/>
            <a:ext cx="5932038" cy="632579"/>
            <a:chOff x="0" y="0"/>
            <a:chExt cx="8436674" cy="899666"/>
          </a:xfrm>
        </p:grpSpPr>
        <p:sp>
          <p:nvSpPr>
            <p:cNvPr id="1273" name="Shape 1273"/>
            <p:cNvSpPr/>
            <p:nvPr/>
          </p:nvSpPr>
          <p:spPr>
            <a:xfrm>
              <a:off x="808877" y="411104"/>
              <a:ext cx="762779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74" name="Shape 1274"/>
            <p:cNvSpPr/>
            <p:nvPr/>
          </p:nvSpPr>
          <p:spPr>
            <a:xfrm flipH="1" flipV="1">
              <a:off x="0" y="411104"/>
              <a:ext cx="92765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75" name="Shape 1275"/>
            <p:cNvSpPr/>
            <p:nvPr/>
          </p:nvSpPr>
          <p:spPr>
            <a:xfrm flipV="1">
              <a:off x="1571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76" name="Shape 1276"/>
            <p:cNvSpPr/>
            <p:nvPr/>
          </p:nvSpPr>
          <p:spPr>
            <a:xfrm flipV="1">
              <a:off x="885572" y="0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77" name="Shape 1277"/>
            <p:cNvSpPr/>
            <p:nvPr/>
          </p:nvSpPr>
          <p:spPr>
            <a:xfrm flipV="1">
              <a:off x="2257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78" name="Shape 1278"/>
            <p:cNvSpPr/>
            <p:nvPr/>
          </p:nvSpPr>
          <p:spPr>
            <a:xfrm flipV="1">
              <a:off x="29429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79" name="Shape 1279"/>
            <p:cNvSpPr/>
            <p:nvPr/>
          </p:nvSpPr>
          <p:spPr>
            <a:xfrm flipV="1">
              <a:off x="36287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80" name="Shape 1280"/>
            <p:cNvSpPr/>
            <p:nvPr/>
          </p:nvSpPr>
          <p:spPr>
            <a:xfrm flipV="1">
              <a:off x="4314572" y="77457"/>
              <a:ext cx="1" cy="3129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81" name="Shape 1281"/>
            <p:cNvSpPr/>
            <p:nvPr/>
          </p:nvSpPr>
          <p:spPr>
            <a:xfrm flipV="1">
              <a:off x="50003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82" name="Shape 1282"/>
            <p:cNvSpPr/>
            <p:nvPr/>
          </p:nvSpPr>
          <p:spPr>
            <a:xfrm flipV="1">
              <a:off x="5686172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83" name="Shape 1283"/>
            <p:cNvSpPr/>
            <p:nvPr/>
          </p:nvSpPr>
          <p:spPr>
            <a:xfrm flipV="1">
              <a:off x="6342586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84" name="Shape 1284"/>
            <p:cNvSpPr/>
            <p:nvPr/>
          </p:nvSpPr>
          <p:spPr>
            <a:xfrm flipV="1">
              <a:off x="6999000" y="77457"/>
              <a:ext cx="1" cy="31295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  <p:sp>
          <p:nvSpPr>
            <p:cNvPr id="1285" name="Shape 1285"/>
            <p:cNvSpPr/>
            <p:nvPr/>
          </p:nvSpPr>
          <p:spPr>
            <a:xfrm flipV="1">
              <a:off x="7655414" y="77457"/>
              <a:ext cx="1" cy="82221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4000"/>
            </a:p>
          </p:txBody>
        </p:sp>
      </p:grpSp>
      <p:sp>
        <p:nvSpPr>
          <p:cNvPr id="1287" name="Shape 1287"/>
          <p:cNvSpPr/>
          <p:nvPr/>
        </p:nvSpPr>
        <p:spPr>
          <a:xfrm>
            <a:off x="2141078" y="279330"/>
            <a:ext cx="77264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400"/>
              <a:t>1092</a:t>
            </a:r>
          </a:p>
        </p:txBody>
      </p:sp>
      <p:sp>
        <p:nvSpPr>
          <p:cNvPr id="1288" name="Shape 1288"/>
          <p:cNvSpPr/>
          <p:nvPr/>
        </p:nvSpPr>
        <p:spPr>
          <a:xfrm>
            <a:off x="4532687" y="2397304"/>
            <a:ext cx="5286705" cy="74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2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3200"/>
              <a:t>We write this as…           </a:t>
            </a:r>
            <a:r>
              <a:rPr sz="4400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3200"/>
              <a:t> </a:t>
            </a:r>
          </a:p>
        </p:txBody>
      </p:sp>
      <p:grpSp>
        <p:nvGrpSpPr>
          <p:cNvPr id="1305" name="Group 1305"/>
          <p:cNvGrpSpPr/>
          <p:nvPr/>
        </p:nvGrpSpPr>
        <p:grpSpPr>
          <a:xfrm>
            <a:off x="2141078" y="3690471"/>
            <a:ext cx="8065070" cy="2771969"/>
            <a:chOff x="0" y="54368"/>
            <a:chExt cx="11470320" cy="3942354"/>
          </a:xfrm>
        </p:grpSpPr>
        <p:grpSp>
          <p:nvGrpSpPr>
            <p:cNvPr id="1302" name="Group 1302"/>
            <p:cNvGrpSpPr/>
            <p:nvPr/>
          </p:nvGrpSpPr>
          <p:grpSpPr>
            <a:xfrm>
              <a:off x="1584240" y="1415047"/>
              <a:ext cx="8436675" cy="899668"/>
              <a:chOff x="0" y="0"/>
              <a:chExt cx="8436674" cy="899666"/>
            </a:xfrm>
          </p:grpSpPr>
          <p:sp>
            <p:nvSpPr>
              <p:cNvPr id="1289" name="Shape 1289"/>
              <p:cNvSpPr/>
              <p:nvPr/>
            </p:nvSpPr>
            <p:spPr>
              <a:xfrm>
                <a:off x="808877" y="411104"/>
                <a:ext cx="762779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0" name="Shape 1290"/>
              <p:cNvSpPr/>
              <p:nvPr/>
            </p:nvSpPr>
            <p:spPr>
              <a:xfrm flipH="1" flipV="1">
                <a:off x="0" y="411104"/>
                <a:ext cx="927659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1" name="Shape 1291"/>
              <p:cNvSpPr/>
              <p:nvPr/>
            </p:nvSpPr>
            <p:spPr>
              <a:xfrm flipV="1">
                <a:off x="15713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2" name="Shape 1292"/>
              <p:cNvSpPr/>
              <p:nvPr/>
            </p:nvSpPr>
            <p:spPr>
              <a:xfrm flipV="1">
                <a:off x="885572" y="0"/>
                <a:ext cx="1" cy="8222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3" name="Shape 1293"/>
              <p:cNvSpPr/>
              <p:nvPr/>
            </p:nvSpPr>
            <p:spPr>
              <a:xfrm flipV="1">
                <a:off x="22571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4" name="Shape 1294"/>
              <p:cNvSpPr/>
              <p:nvPr/>
            </p:nvSpPr>
            <p:spPr>
              <a:xfrm flipV="1">
                <a:off x="29429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5" name="Shape 1295"/>
              <p:cNvSpPr/>
              <p:nvPr/>
            </p:nvSpPr>
            <p:spPr>
              <a:xfrm flipV="1">
                <a:off x="36287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6" name="Shape 1296"/>
              <p:cNvSpPr/>
              <p:nvPr/>
            </p:nvSpPr>
            <p:spPr>
              <a:xfrm flipV="1">
                <a:off x="4314572" y="77457"/>
                <a:ext cx="1" cy="31295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7" name="Shape 1297"/>
              <p:cNvSpPr/>
              <p:nvPr/>
            </p:nvSpPr>
            <p:spPr>
              <a:xfrm flipV="1">
                <a:off x="50003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8" name="Shape 1298"/>
              <p:cNvSpPr/>
              <p:nvPr/>
            </p:nvSpPr>
            <p:spPr>
              <a:xfrm flipV="1">
                <a:off x="5686172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299" name="Shape 1299"/>
              <p:cNvSpPr/>
              <p:nvPr/>
            </p:nvSpPr>
            <p:spPr>
              <a:xfrm flipV="1">
                <a:off x="6342586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300" name="Shape 1300"/>
              <p:cNvSpPr/>
              <p:nvPr/>
            </p:nvSpPr>
            <p:spPr>
              <a:xfrm flipV="1">
                <a:off x="6999000" y="77457"/>
                <a:ext cx="1" cy="31295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  <p:sp>
            <p:nvSpPr>
              <p:cNvPr id="1301" name="Shape 1301"/>
              <p:cNvSpPr/>
              <p:nvPr/>
            </p:nvSpPr>
            <p:spPr>
              <a:xfrm flipV="1">
                <a:off x="7655414" y="77457"/>
                <a:ext cx="1" cy="82221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/>
                </a:pPr>
                <a:endParaRPr sz="4000"/>
              </a:p>
            </p:txBody>
          </p:sp>
        </p:grpSp>
        <p:sp>
          <p:nvSpPr>
            <p:cNvPr id="1303" name="Shape 1303"/>
            <p:cNvSpPr/>
            <p:nvPr/>
          </p:nvSpPr>
          <p:spPr>
            <a:xfrm>
              <a:off x="0" y="54368"/>
              <a:ext cx="1098877" cy="627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rPr sz="2400"/>
                <a:t>1785</a:t>
              </a:r>
            </a:p>
          </p:txBody>
        </p:sp>
        <p:sp>
          <p:nvSpPr>
            <p:cNvPr id="1304" name="Shape 1304"/>
            <p:cNvSpPr/>
            <p:nvPr/>
          </p:nvSpPr>
          <p:spPr>
            <a:xfrm>
              <a:off x="3951452" y="2931131"/>
              <a:ext cx="7518868" cy="1065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200">
                  <a:solidFill>
                    <a:srgbClr val="0433FF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rPr sz="3200"/>
                <a:t>We write this as…           </a:t>
              </a:r>
              <a:r>
                <a:rPr sz="4400">
                  <a:latin typeface="ＭＳ ゴシック"/>
                  <a:ea typeface="ＭＳ ゴシック"/>
                  <a:cs typeface="ＭＳ ゴシック"/>
                  <a:sym typeface="ＭＳ ゴシック"/>
                </a:rPr>
                <a:t>≈</a:t>
              </a:r>
              <a:r>
                <a:rPr sz="32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9009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Shape 1307"/>
          <p:cNvSpPr/>
          <p:nvPr/>
        </p:nvSpPr>
        <p:spPr>
          <a:xfrm>
            <a:off x="2406004" y="5909367"/>
            <a:ext cx="6570367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R="457200" defTabSz="457200">
              <a:defRPr sz="2600" u="sng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</a:defRPr>
            </a:pPr>
            <a:r>
              <a:rPr sz="1828"/>
              <a:t>https://www.youtube.com/watch?v=pNfz-JU2cKE</a:t>
            </a:r>
          </a:p>
        </p:txBody>
      </p:sp>
      <p:sp>
        <p:nvSpPr>
          <p:cNvPr id="1308" name="Shape 1308"/>
          <p:cNvSpPr/>
          <p:nvPr/>
        </p:nvSpPr>
        <p:spPr>
          <a:xfrm>
            <a:off x="3066269" y="331270"/>
            <a:ext cx="5249835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The Rounding Rule…Nearest 10</a:t>
            </a:r>
          </a:p>
        </p:txBody>
      </p:sp>
      <p:sp>
        <p:nvSpPr>
          <p:cNvPr id="1309" name="Shape 1309"/>
          <p:cNvSpPr/>
          <p:nvPr/>
        </p:nvSpPr>
        <p:spPr>
          <a:xfrm>
            <a:off x="2922570" y="1020481"/>
            <a:ext cx="6693630" cy="72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109"/>
              <a:t>We can also use the rounding rule to help us to identify whether we round a number up or down. </a:t>
            </a:r>
          </a:p>
        </p:txBody>
      </p:sp>
      <p:sp>
        <p:nvSpPr>
          <p:cNvPr id="1310" name="Shape 1310"/>
          <p:cNvSpPr/>
          <p:nvPr/>
        </p:nvSpPr>
        <p:spPr>
          <a:xfrm rot="16200000">
            <a:off x="3957619" y="3150413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11" name="Shape 1311"/>
          <p:cNvSpPr/>
          <p:nvPr/>
        </p:nvSpPr>
        <p:spPr>
          <a:xfrm rot="16200000" flipH="1">
            <a:off x="1629947" y="3031698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12" name="Shape 1312"/>
          <p:cNvSpPr/>
          <p:nvPr/>
        </p:nvSpPr>
        <p:spPr>
          <a:xfrm>
            <a:off x="2929475" y="2367553"/>
            <a:ext cx="250069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1</a:t>
            </a:r>
          </a:p>
        </p:txBody>
      </p:sp>
      <p:sp>
        <p:nvSpPr>
          <p:cNvPr id="1313" name="Shape 1313"/>
          <p:cNvSpPr/>
          <p:nvPr/>
        </p:nvSpPr>
        <p:spPr>
          <a:xfrm>
            <a:off x="2898012" y="2972701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2</a:t>
            </a:r>
          </a:p>
        </p:txBody>
      </p:sp>
      <p:sp>
        <p:nvSpPr>
          <p:cNvPr id="1314" name="Shape 1314"/>
          <p:cNvSpPr/>
          <p:nvPr/>
        </p:nvSpPr>
        <p:spPr>
          <a:xfrm>
            <a:off x="2898012" y="3489414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3</a:t>
            </a:r>
          </a:p>
        </p:txBody>
      </p:sp>
      <p:sp>
        <p:nvSpPr>
          <p:cNvPr id="1315" name="Shape 1315"/>
          <p:cNvSpPr/>
          <p:nvPr/>
        </p:nvSpPr>
        <p:spPr>
          <a:xfrm>
            <a:off x="2898012" y="3998406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4</a:t>
            </a:r>
          </a:p>
        </p:txBody>
      </p:sp>
      <p:sp>
        <p:nvSpPr>
          <p:cNvPr id="1316" name="Shape 1316"/>
          <p:cNvSpPr/>
          <p:nvPr/>
        </p:nvSpPr>
        <p:spPr>
          <a:xfrm>
            <a:off x="5309027" y="2388609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5</a:t>
            </a:r>
          </a:p>
        </p:txBody>
      </p:sp>
      <p:sp>
        <p:nvSpPr>
          <p:cNvPr id="1317" name="Shape 1317"/>
          <p:cNvSpPr/>
          <p:nvPr/>
        </p:nvSpPr>
        <p:spPr>
          <a:xfrm>
            <a:off x="5309027" y="2993757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6</a:t>
            </a:r>
          </a:p>
        </p:txBody>
      </p:sp>
      <p:sp>
        <p:nvSpPr>
          <p:cNvPr id="1318" name="Shape 1318"/>
          <p:cNvSpPr/>
          <p:nvPr/>
        </p:nvSpPr>
        <p:spPr>
          <a:xfrm>
            <a:off x="5309027" y="3510469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7</a:t>
            </a:r>
          </a:p>
        </p:txBody>
      </p:sp>
      <p:sp>
        <p:nvSpPr>
          <p:cNvPr id="1319" name="Shape 1319"/>
          <p:cNvSpPr/>
          <p:nvPr/>
        </p:nvSpPr>
        <p:spPr>
          <a:xfrm>
            <a:off x="5309027" y="4019462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8</a:t>
            </a:r>
          </a:p>
        </p:txBody>
      </p:sp>
      <p:sp>
        <p:nvSpPr>
          <p:cNvPr id="1320" name="Shape 1320"/>
          <p:cNvSpPr/>
          <p:nvPr/>
        </p:nvSpPr>
        <p:spPr>
          <a:xfrm>
            <a:off x="5309027" y="4632331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9</a:t>
            </a:r>
          </a:p>
        </p:txBody>
      </p:sp>
      <p:graphicFrame>
        <p:nvGraphicFramePr>
          <p:cNvPr id="1321" name="Table 1321"/>
          <p:cNvGraphicFramePr/>
          <p:nvPr/>
        </p:nvGraphicFramePr>
        <p:xfrm>
          <a:off x="7508069" y="2080967"/>
          <a:ext cx="2271931" cy="1475247"/>
        </p:xfrm>
        <a:graphic>
          <a:graphicData uri="http://schemas.openxmlformats.org/drawingml/2006/table">
            <a:tbl>
              <a:tblPr/>
              <a:tblGrid>
                <a:gridCol w="1158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314"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Tens 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Ones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7933">
                <a:tc>
                  <a:txBody>
                    <a:bodyPr/>
                    <a:lstStyle/>
                    <a:p>
                      <a:pPr defTabSz="914400"/>
                      <a:r>
                        <a:rPr sz="3700"/>
                        <a:t>4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accent6">
                        <a:satOff val="24555"/>
                        <a:lumOff val="2223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00"/>
                        <a:t>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13A4EE">
                        <a:alpha val="395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22" name="Shape 1322"/>
          <p:cNvSpPr/>
          <p:nvPr/>
        </p:nvSpPr>
        <p:spPr>
          <a:xfrm>
            <a:off x="8091475" y="4670804"/>
            <a:ext cx="2271932" cy="1078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1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180"/>
              <a:t>We always look at the ones place to help us! </a:t>
            </a:r>
          </a:p>
        </p:txBody>
      </p:sp>
      <p:sp>
        <p:nvSpPr>
          <p:cNvPr id="1323" name="Shape 1323"/>
          <p:cNvSpPr/>
          <p:nvPr/>
        </p:nvSpPr>
        <p:spPr>
          <a:xfrm flipV="1">
            <a:off x="9227441" y="3655871"/>
            <a:ext cx="1" cy="8428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21636745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" grpId="0" animBg="1" advAuto="0"/>
      <p:bldP spid="1309" grpId="0" animBg="1" advAuto="0"/>
      <p:bldP spid="1310" grpId="0" animBg="1" advAuto="0"/>
      <p:bldP spid="1311" grpId="0" animBg="1" advAuto="0"/>
      <p:bldP spid="1312" grpId="0" animBg="1" advAuto="0"/>
      <p:bldP spid="1313" grpId="0" animBg="1" advAuto="0"/>
      <p:bldP spid="1314" grpId="0" animBg="1" advAuto="0"/>
      <p:bldP spid="1315" grpId="0" animBg="1" advAuto="0"/>
      <p:bldP spid="1316" grpId="0" animBg="1" advAuto="0"/>
      <p:bldP spid="1317" grpId="0" animBg="1" advAuto="0"/>
      <p:bldP spid="1318" grpId="0" animBg="1" advAuto="0"/>
      <p:bldP spid="1319" grpId="0" animBg="1" advAuto="0"/>
      <p:bldP spid="1320" grpId="0" animBg="1" advAuto="0"/>
      <p:bldP spid="1321" grpId="0" animBg="1" advAuto="0"/>
      <p:bldP spid="1322" grpId="0" animBg="1" advAuto="0"/>
      <p:bldP spid="1323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/>
          <p:nvPr/>
        </p:nvSpPr>
        <p:spPr>
          <a:xfrm>
            <a:off x="2894160" y="6616961"/>
            <a:ext cx="6570367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R="457200" defTabSz="457200">
              <a:defRPr sz="2600" u="sng">
                <a:solidFill>
                  <a:srgbClr val="0433FF"/>
                </a:solidFill>
                <a:latin typeface="Arial"/>
                <a:ea typeface="Arial"/>
                <a:cs typeface="Arial"/>
                <a:sym typeface="Arial"/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</a:defRPr>
            </a:pPr>
            <a:r>
              <a:rPr sz="1828"/>
              <a:t>https://www.youtube.com/watch?v=pNfz-JU2cKE</a:t>
            </a:r>
          </a:p>
        </p:txBody>
      </p:sp>
      <p:sp>
        <p:nvSpPr>
          <p:cNvPr id="1326" name="Shape 1326"/>
          <p:cNvSpPr/>
          <p:nvPr/>
        </p:nvSpPr>
        <p:spPr>
          <a:xfrm>
            <a:off x="1553343" y="247622"/>
            <a:ext cx="5576848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812"/>
              <a:t>The Rounding Rule… Nearest 100</a:t>
            </a:r>
          </a:p>
        </p:txBody>
      </p:sp>
      <p:sp>
        <p:nvSpPr>
          <p:cNvPr id="1327" name="Shape 1327"/>
          <p:cNvSpPr/>
          <p:nvPr/>
        </p:nvSpPr>
        <p:spPr>
          <a:xfrm>
            <a:off x="1852864" y="970933"/>
            <a:ext cx="4534088" cy="137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109"/>
              <a:t>We can also use the same rounding rule to help us to identify whether we round a number up or down when rounding to the nearest 100.</a:t>
            </a:r>
          </a:p>
        </p:txBody>
      </p:sp>
      <p:sp>
        <p:nvSpPr>
          <p:cNvPr id="1328" name="Shape 1328"/>
          <p:cNvSpPr/>
          <p:nvPr/>
        </p:nvSpPr>
        <p:spPr>
          <a:xfrm rot="16200000">
            <a:off x="8827275" y="900131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29" name="Shape 1329"/>
          <p:cNvSpPr/>
          <p:nvPr/>
        </p:nvSpPr>
        <p:spPr>
          <a:xfrm rot="16200000" flipH="1">
            <a:off x="7165158" y="781416"/>
            <a:ext cx="1562138" cy="892969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30" name="Shape 1330"/>
          <p:cNvSpPr/>
          <p:nvPr/>
        </p:nvSpPr>
        <p:spPr>
          <a:xfrm>
            <a:off x="8464687" y="117272"/>
            <a:ext cx="250069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1</a:t>
            </a:r>
          </a:p>
        </p:txBody>
      </p:sp>
      <p:sp>
        <p:nvSpPr>
          <p:cNvPr id="1331" name="Shape 1331"/>
          <p:cNvSpPr/>
          <p:nvPr/>
        </p:nvSpPr>
        <p:spPr>
          <a:xfrm>
            <a:off x="8433223" y="722420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2</a:t>
            </a:r>
          </a:p>
        </p:txBody>
      </p:sp>
      <p:sp>
        <p:nvSpPr>
          <p:cNvPr id="1332" name="Shape 1332"/>
          <p:cNvSpPr/>
          <p:nvPr/>
        </p:nvSpPr>
        <p:spPr>
          <a:xfrm>
            <a:off x="8433223" y="1239132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3</a:t>
            </a:r>
          </a:p>
        </p:txBody>
      </p:sp>
      <p:sp>
        <p:nvSpPr>
          <p:cNvPr id="1333" name="Shape 1333"/>
          <p:cNvSpPr/>
          <p:nvPr/>
        </p:nvSpPr>
        <p:spPr>
          <a:xfrm>
            <a:off x="8433223" y="1748124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4</a:t>
            </a:r>
          </a:p>
        </p:txBody>
      </p:sp>
      <p:sp>
        <p:nvSpPr>
          <p:cNvPr id="1334" name="Shape 1334"/>
          <p:cNvSpPr/>
          <p:nvPr/>
        </p:nvSpPr>
        <p:spPr>
          <a:xfrm>
            <a:off x="10178684" y="138328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5</a:t>
            </a:r>
          </a:p>
        </p:txBody>
      </p:sp>
      <p:sp>
        <p:nvSpPr>
          <p:cNvPr id="1335" name="Shape 1335"/>
          <p:cNvSpPr/>
          <p:nvPr/>
        </p:nvSpPr>
        <p:spPr>
          <a:xfrm>
            <a:off x="10178684" y="743476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6</a:t>
            </a:r>
          </a:p>
        </p:txBody>
      </p:sp>
      <p:sp>
        <p:nvSpPr>
          <p:cNvPr id="1336" name="Shape 1336"/>
          <p:cNvSpPr/>
          <p:nvPr/>
        </p:nvSpPr>
        <p:spPr>
          <a:xfrm>
            <a:off x="10178684" y="1260188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7</a:t>
            </a:r>
          </a:p>
        </p:txBody>
      </p:sp>
      <p:sp>
        <p:nvSpPr>
          <p:cNvPr id="1337" name="Shape 1337"/>
          <p:cNvSpPr/>
          <p:nvPr/>
        </p:nvSpPr>
        <p:spPr>
          <a:xfrm>
            <a:off x="10178684" y="1769180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8</a:t>
            </a:r>
          </a:p>
        </p:txBody>
      </p:sp>
      <p:sp>
        <p:nvSpPr>
          <p:cNvPr id="1338" name="Shape 1338"/>
          <p:cNvSpPr/>
          <p:nvPr/>
        </p:nvSpPr>
        <p:spPr>
          <a:xfrm>
            <a:off x="10178684" y="2382049"/>
            <a:ext cx="314190" cy="548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94"/>
              <a:t>9</a:t>
            </a:r>
          </a:p>
        </p:txBody>
      </p:sp>
      <p:graphicFrame>
        <p:nvGraphicFramePr>
          <p:cNvPr id="1339" name="Table 1339"/>
          <p:cNvGraphicFramePr/>
          <p:nvPr/>
        </p:nvGraphicFramePr>
        <p:xfrm>
          <a:off x="4223451" y="3070039"/>
          <a:ext cx="3745096" cy="1475247"/>
        </p:xfrm>
        <a:graphic>
          <a:graphicData uri="http://schemas.openxmlformats.org/drawingml/2006/table">
            <a:tbl>
              <a:tblPr/>
              <a:tblGrid>
                <a:gridCol w="1238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1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314"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Hundred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FF2F9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Tens 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6">
                        <a:satOff val="24555"/>
                        <a:lumOff val="2223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Ones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7933">
                <a:tc>
                  <a:txBody>
                    <a:bodyPr/>
                    <a:lstStyle/>
                    <a:p>
                      <a:pPr defTabSz="914400"/>
                      <a:r>
                        <a:rPr sz="3700"/>
                        <a:t>2</a:t>
                      </a:r>
                    </a:p>
                  </a:txBody>
                  <a:tcPr marL="35719" marR="35719" marT="35719" marB="35719" anchor="ctr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FF2F9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00"/>
                        <a:t>4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chemeClr val="accent6">
                        <a:satOff val="24555"/>
                        <a:lumOff val="2223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700"/>
                        <a:t>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  <a:solidFill>
                      <a:srgbClr val="13A4EE">
                        <a:alpha val="395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40" name="Shape 1340"/>
          <p:cNvSpPr/>
          <p:nvPr/>
        </p:nvSpPr>
        <p:spPr>
          <a:xfrm>
            <a:off x="3288370" y="5439758"/>
            <a:ext cx="5831726" cy="40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1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180"/>
              <a:t>We always look at the tens place to help us! </a:t>
            </a:r>
          </a:p>
        </p:txBody>
      </p:sp>
      <p:sp>
        <p:nvSpPr>
          <p:cNvPr id="1341" name="Shape 1341"/>
          <p:cNvSpPr/>
          <p:nvPr/>
        </p:nvSpPr>
        <p:spPr>
          <a:xfrm flipV="1">
            <a:off x="6096000" y="4654385"/>
            <a:ext cx="1" cy="8428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7980018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5" grpId="0" animBg="1" advAuto="0"/>
      <p:bldP spid="1327" grpId="0" animBg="1" advAuto="0"/>
      <p:bldP spid="1328" grpId="0" animBg="1" advAuto="0"/>
      <p:bldP spid="1329" grpId="0" animBg="1" advAuto="0"/>
      <p:bldP spid="1330" grpId="0" animBg="1" advAuto="0"/>
      <p:bldP spid="1331" grpId="0" animBg="1" advAuto="0"/>
      <p:bldP spid="1332" grpId="0" animBg="1" advAuto="0"/>
      <p:bldP spid="1333" grpId="0" animBg="1" advAuto="0"/>
      <p:bldP spid="1334" grpId="0" animBg="1" advAuto="0"/>
      <p:bldP spid="1335" grpId="0" animBg="1" advAuto="0"/>
      <p:bldP spid="1336" grpId="0" animBg="1" advAuto="0"/>
      <p:bldP spid="1337" grpId="0" animBg="1" advAuto="0"/>
      <p:bldP spid="1338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/>
          <p:nvPr/>
        </p:nvSpPr>
        <p:spPr>
          <a:xfrm>
            <a:off x="1614933" y="117722"/>
            <a:ext cx="1298433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2953"/>
              <a:t>We do!</a:t>
            </a:r>
          </a:p>
        </p:txBody>
      </p:sp>
      <p:sp>
        <p:nvSpPr>
          <p:cNvPr id="1344" name="Shape 1344"/>
          <p:cNvSpPr/>
          <p:nvPr/>
        </p:nvSpPr>
        <p:spPr>
          <a:xfrm>
            <a:off x="2630188" y="982586"/>
            <a:ext cx="119584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16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45" name="Shape 1345"/>
          <p:cNvSpPr/>
          <p:nvPr/>
        </p:nvSpPr>
        <p:spPr>
          <a:xfrm>
            <a:off x="2582279" y="1833883"/>
            <a:ext cx="129202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45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46" name="Shape 1346"/>
          <p:cNvSpPr/>
          <p:nvPr/>
        </p:nvSpPr>
        <p:spPr>
          <a:xfrm>
            <a:off x="2630188" y="2703039"/>
            <a:ext cx="119584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12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47" name="Shape 1347"/>
          <p:cNvSpPr/>
          <p:nvPr/>
        </p:nvSpPr>
        <p:spPr>
          <a:xfrm>
            <a:off x="2582279" y="3587078"/>
            <a:ext cx="1292021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89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48" name="Shape 1348"/>
          <p:cNvSpPr/>
          <p:nvPr/>
        </p:nvSpPr>
        <p:spPr>
          <a:xfrm>
            <a:off x="2447605" y="4423492"/>
            <a:ext cx="156453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123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49" name="Shape 1349"/>
          <p:cNvSpPr/>
          <p:nvPr/>
        </p:nvSpPr>
        <p:spPr>
          <a:xfrm>
            <a:off x="2399696" y="5250976"/>
            <a:ext cx="166071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458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50" name="Shape 1350"/>
          <p:cNvSpPr/>
          <p:nvPr/>
        </p:nvSpPr>
        <p:spPr>
          <a:xfrm>
            <a:off x="6561213" y="988539"/>
            <a:ext cx="156453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321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51" name="Shape 1351"/>
          <p:cNvSpPr/>
          <p:nvPr/>
        </p:nvSpPr>
        <p:spPr>
          <a:xfrm>
            <a:off x="6330721" y="1839836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5479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52" name="Shape 1352"/>
          <p:cNvSpPr/>
          <p:nvPr/>
        </p:nvSpPr>
        <p:spPr>
          <a:xfrm>
            <a:off x="6330721" y="2708992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5567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53" name="Shape 1353"/>
          <p:cNvSpPr/>
          <p:nvPr/>
        </p:nvSpPr>
        <p:spPr>
          <a:xfrm>
            <a:off x="6378630" y="3593031"/>
            <a:ext cx="193322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3421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  <p:sp>
        <p:nvSpPr>
          <p:cNvPr id="1354" name="Shape 1354"/>
          <p:cNvSpPr/>
          <p:nvPr/>
        </p:nvSpPr>
        <p:spPr>
          <a:xfrm>
            <a:off x="6241327" y="4429445"/>
            <a:ext cx="2210542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8788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  <a:r>
              <a:rPr sz="4711"/>
              <a:t> </a:t>
            </a:r>
          </a:p>
        </p:txBody>
      </p:sp>
      <p:sp>
        <p:nvSpPr>
          <p:cNvPr id="1355" name="Shape 1355"/>
          <p:cNvSpPr/>
          <p:nvPr/>
        </p:nvSpPr>
        <p:spPr>
          <a:xfrm>
            <a:off x="6330721" y="5256930"/>
            <a:ext cx="2029403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67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711"/>
              <a:t>8792 </a:t>
            </a:r>
            <a:r>
              <a:rPr sz="4711">
                <a:latin typeface="ＭＳ ゴシック"/>
                <a:ea typeface="ＭＳ ゴシック"/>
                <a:cs typeface="ＭＳ ゴシック"/>
                <a:sym typeface="ＭＳ ゴシック"/>
              </a:rPr>
              <a:t>≈</a:t>
            </a:r>
          </a:p>
        </p:txBody>
      </p:sp>
    </p:spTree>
    <p:extLst>
      <p:ext uri="{BB962C8B-B14F-4D97-AF65-F5344CB8AC3E}">
        <p14:creationId xmlns:p14="http://schemas.microsoft.com/office/powerpoint/2010/main" val="9811123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" grpId="0" animBg="1" advAuto="0"/>
      <p:bldP spid="1346" grpId="0" animBg="1" advAuto="0"/>
      <p:bldP spid="1347" grpId="0" animBg="1" advAuto="0"/>
      <p:bldP spid="1348" grpId="0" animBg="1" advAuto="0"/>
      <p:bldP spid="1349" grpId="0" animBg="1" advAuto="0"/>
      <p:bldP spid="1350" grpId="0" animBg="1" advAuto="0"/>
      <p:bldP spid="1351" grpId="0" animBg="1" advAuto="0"/>
      <p:bldP spid="1352" grpId="0" animBg="1" advAuto="0"/>
      <p:bldP spid="1353" grpId="0" animBg="1" advAuto="0"/>
      <p:bldP spid="1354" grpId="0" animBg="1" advAuto="0"/>
      <p:bldP spid="1355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Shape 1357"/>
          <p:cNvSpPr/>
          <p:nvPr/>
        </p:nvSpPr>
        <p:spPr>
          <a:xfrm>
            <a:off x="4370013" y="195680"/>
            <a:ext cx="3476914" cy="53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3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3023"/>
              <a:t>Stand up, Sit down</a:t>
            </a:r>
          </a:p>
        </p:txBody>
      </p:sp>
      <p:sp>
        <p:nvSpPr>
          <p:cNvPr id="1358" name="Shape 1358"/>
          <p:cNvSpPr/>
          <p:nvPr/>
        </p:nvSpPr>
        <p:spPr>
          <a:xfrm>
            <a:off x="2685830" y="1507322"/>
            <a:ext cx="841577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32</a:t>
            </a:r>
          </a:p>
        </p:txBody>
      </p:sp>
      <p:sp>
        <p:nvSpPr>
          <p:cNvPr id="1359" name="Shape 1359"/>
          <p:cNvSpPr/>
          <p:nvPr/>
        </p:nvSpPr>
        <p:spPr>
          <a:xfrm>
            <a:off x="4442261" y="3014207"/>
            <a:ext cx="841577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27</a:t>
            </a:r>
          </a:p>
        </p:txBody>
      </p:sp>
      <p:sp>
        <p:nvSpPr>
          <p:cNvPr id="1360" name="Shape 1360"/>
          <p:cNvSpPr/>
          <p:nvPr/>
        </p:nvSpPr>
        <p:spPr>
          <a:xfrm>
            <a:off x="2205540" y="3377347"/>
            <a:ext cx="1510030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1287</a:t>
            </a:r>
          </a:p>
        </p:txBody>
      </p:sp>
      <p:sp>
        <p:nvSpPr>
          <p:cNvPr id="1361" name="Shape 1361"/>
          <p:cNvSpPr/>
          <p:nvPr/>
        </p:nvSpPr>
        <p:spPr>
          <a:xfrm>
            <a:off x="4298610" y="4984691"/>
            <a:ext cx="161101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6793</a:t>
            </a:r>
          </a:p>
        </p:txBody>
      </p:sp>
      <p:sp>
        <p:nvSpPr>
          <p:cNvPr id="1362" name="Shape 1362"/>
          <p:cNvSpPr/>
          <p:nvPr/>
        </p:nvSpPr>
        <p:spPr>
          <a:xfrm>
            <a:off x="5096845" y="1365191"/>
            <a:ext cx="841577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65</a:t>
            </a:r>
          </a:p>
        </p:txBody>
      </p:sp>
      <p:sp>
        <p:nvSpPr>
          <p:cNvPr id="1363" name="Shape 1363"/>
          <p:cNvSpPr/>
          <p:nvPr/>
        </p:nvSpPr>
        <p:spPr>
          <a:xfrm>
            <a:off x="6191703" y="3014207"/>
            <a:ext cx="161101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4209</a:t>
            </a:r>
          </a:p>
        </p:txBody>
      </p:sp>
      <p:sp>
        <p:nvSpPr>
          <p:cNvPr id="1364" name="Shape 1364"/>
          <p:cNvSpPr/>
          <p:nvPr/>
        </p:nvSpPr>
        <p:spPr>
          <a:xfrm>
            <a:off x="8144587" y="1365191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208</a:t>
            </a:r>
          </a:p>
        </p:txBody>
      </p:sp>
      <p:sp>
        <p:nvSpPr>
          <p:cNvPr id="1365" name="Shape 1365"/>
          <p:cNvSpPr/>
          <p:nvPr/>
        </p:nvSpPr>
        <p:spPr>
          <a:xfrm>
            <a:off x="8966118" y="5127566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224</a:t>
            </a:r>
          </a:p>
        </p:txBody>
      </p:sp>
      <p:sp>
        <p:nvSpPr>
          <p:cNvPr id="1366" name="Shape 1366"/>
          <p:cNvSpPr/>
          <p:nvPr/>
        </p:nvSpPr>
        <p:spPr>
          <a:xfrm>
            <a:off x="6299118" y="4496535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804</a:t>
            </a:r>
          </a:p>
        </p:txBody>
      </p:sp>
      <p:sp>
        <p:nvSpPr>
          <p:cNvPr id="1367" name="Shape 1367"/>
          <p:cNvSpPr/>
          <p:nvPr/>
        </p:nvSpPr>
        <p:spPr>
          <a:xfrm>
            <a:off x="8704181" y="3014207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666</a:t>
            </a:r>
          </a:p>
        </p:txBody>
      </p:sp>
      <p:sp>
        <p:nvSpPr>
          <p:cNvPr id="1368" name="Shape 1368"/>
          <p:cNvSpPr/>
          <p:nvPr/>
        </p:nvSpPr>
        <p:spPr>
          <a:xfrm>
            <a:off x="2000962" y="5294254"/>
            <a:ext cx="1226298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4922"/>
              <a:t>563</a:t>
            </a:r>
          </a:p>
        </p:txBody>
      </p:sp>
      <p:sp>
        <p:nvSpPr>
          <p:cNvPr id="1369" name="Shape 1369"/>
          <p:cNvSpPr/>
          <p:nvPr/>
        </p:nvSpPr>
        <p:spPr>
          <a:xfrm rot="16200000" flipH="1">
            <a:off x="7679065" y="315538"/>
            <a:ext cx="973477" cy="71219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70" name="Shape 1370"/>
          <p:cNvSpPr/>
          <p:nvPr/>
        </p:nvSpPr>
        <p:spPr>
          <a:xfrm rot="16200000">
            <a:off x="3494019" y="315538"/>
            <a:ext cx="973476" cy="71219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371" name="Shape 1371"/>
          <p:cNvSpPr/>
          <p:nvPr/>
        </p:nvSpPr>
        <p:spPr>
          <a:xfrm>
            <a:off x="2274248" y="128472"/>
            <a:ext cx="722955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1, 2, 3, 4</a:t>
            </a:r>
          </a:p>
        </p:txBody>
      </p:sp>
      <p:sp>
        <p:nvSpPr>
          <p:cNvPr id="1372" name="Shape 1372"/>
          <p:cNvSpPr/>
          <p:nvPr/>
        </p:nvSpPr>
        <p:spPr>
          <a:xfrm>
            <a:off x="8415805" y="207351"/>
            <a:ext cx="94096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433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sz="1266"/>
              <a:t>5, 6, 7, 8, 9</a:t>
            </a:r>
          </a:p>
        </p:txBody>
      </p:sp>
    </p:spTree>
    <p:extLst>
      <p:ext uri="{BB962C8B-B14F-4D97-AF65-F5344CB8AC3E}">
        <p14:creationId xmlns:p14="http://schemas.microsoft.com/office/powerpoint/2010/main" val="117637941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8" grpId="0" animBg="1" advAuto="0"/>
      <p:bldP spid="1359" grpId="0" animBg="1" advAuto="0"/>
      <p:bldP spid="1360" grpId="0" animBg="1" advAuto="0"/>
      <p:bldP spid="1361" grpId="0" animBg="1" advAuto="0"/>
      <p:bldP spid="1362" grpId="0" animBg="1" advAuto="0"/>
      <p:bldP spid="1363" grpId="0" animBg="1" advAuto="0"/>
      <p:bldP spid="1364" grpId="0" animBg="1" advAuto="0"/>
      <p:bldP spid="1365" grpId="0" animBg="1" advAuto="0"/>
      <p:bldP spid="1366" grpId="0" animBg="1" advAuto="0"/>
      <p:bldP spid="1367" grpId="0" animBg="1" advAuto="0"/>
      <p:bldP spid="1368" grpId="0" animBg="1" advAuto="0"/>
      <p:bldP spid="1369" grpId="0" animBg="1" advAuto="0"/>
      <p:bldP spid="137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/>
        </p:nvSpPr>
        <p:spPr>
          <a:xfrm>
            <a:off x="2670717" y="329792"/>
            <a:ext cx="1457130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307</a:t>
            </a:r>
          </a:p>
        </p:txBody>
      </p:sp>
      <p:sp>
        <p:nvSpPr>
          <p:cNvPr id="742" name="Shape 742"/>
          <p:cNvSpPr/>
          <p:nvPr/>
        </p:nvSpPr>
        <p:spPr>
          <a:xfrm flipV="1">
            <a:off x="2422899" y="1418243"/>
            <a:ext cx="526238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43" name="Shape 743"/>
          <p:cNvSpPr/>
          <p:nvPr/>
        </p:nvSpPr>
        <p:spPr>
          <a:xfrm flipH="1" flipV="1">
            <a:off x="3991723" y="1412221"/>
            <a:ext cx="526253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44" name="Shape 744"/>
          <p:cNvSpPr/>
          <p:nvPr/>
        </p:nvSpPr>
        <p:spPr>
          <a:xfrm>
            <a:off x="1807728" y="2286649"/>
            <a:ext cx="961803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300</a:t>
            </a:r>
          </a:p>
        </p:txBody>
      </p:sp>
      <p:sp>
        <p:nvSpPr>
          <p:cNvPr id="745" name="Shape 745"/>
          <p:cNvSpPr/>
          <p:nvPr/>
        </p:nvSpPr>
        <p:spPr>
          <a:xfrm>
            <a:off x="4372974" y="2286649"/>
            <a:ext cx="368692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7</a:t>
            </a:r>
          </a:p>
        </p:txBody>
      </p:sp>
      <p:sp>
        <p:nvSpPr>
          <p:cNvPr id="746" name="Shape 746"/>
          <p:cNvSpPr/>
          <p:nvPr/>
        </p:nvSpPr>
        <p:spPr>
          <a:xfrm>
            <a:off x="1961217" y="3386880"/>
            <a:ext cx="196047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300+0+7=</a:t>
            </a:r>
          </a:p>
        </p:txBody>
      </p:sp>
      <p:sp>
        <p:nvSpPr>
          <p:cNvPr id="747" name="Shape 747"/>
          <p:cNvSpPr/>
          <p:nvPr/>
        </p:nvSpPr>
        <p:spPr>
          <a:xfrm>
            <a:off x="4529873" y="3386880"/>
            <a:ext cx="783869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307</a:t>
            </a:r>
          </a:p>
        </p:txBody>
      </p:sp>
      <p:sp>
        <p:nvSpPr>
          <p:cNvPr id="748" name="Shape 748"/>
          <p:cNvSpPr/>
          <p:nvPr/>
        </p:nvSpPr>
        <p:spPr>
          <a:xfrm>
            <a:off x="8876044" y="1897183"/>
            <a:ext cx="1918795" cy="116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100"/>
            </a:lvl1pPr>
          </a:lstStyle>
          <a:p>
            <a:r>
              <a:rPr sz="7101"/>
              <a:t>9834</a:t>
            </a:r>
          </a:p>
        </p:txBody>
      </p:sp>
      <p:sp>
        <p:nvSpPr>
          <p:cNvPr id="749" name="Shape 749"/>
          <p:cNvSpPr/>
          <p:nvPr/>
        </p:nvSpPr>
        <p:spPr>
          <a:xfrm flipV="1">
            <a:off x="8590411" y="2878408"/>
            <a:ext cx="520285" cy="75749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50" name="Shape 750"/>
          <p:cNvSpPr/>
          <p:nvPr/>
        </p:nvSpPr>
        <p:spPr>
          <a:xfrm flipH="1" flipV="1">
            <a:off x="10691422" y="2884431"/>
            <a:ext cx="478489" cy="8929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51" name="Shape 751"/>
          <p:cNvSpPr/>
          <p:nvPr/>
        </p:nvSpPr>
        <p:spPr>
          <a:xfrm>
            <a:off x="7425843" y="3520665"/>
            <a:ext cx="1258358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9000</a:t>
            </a:r>
          </a:p>
        </p:txBody>
      </p:sp>
      <p:sp>
        <p:nvSpPr>
          <p:cNvPr id="752" name="Shape 752"/>
          <p:cNvSpPr/>
          <p:nvPr/>
        </p:nvSpPr>
        <p:spPr>
          <a:xfrm>
            <a:off x="11057049" y="3752837"/>
            <a:ext cx="368692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4</a:t>
            </a:r>
          </a:p>
        </p:txBody>
      </p:sp>
      <p:sp>
        <p:nvSpPr>
          <p:cNvPr id="753" name="Shape 753"/>
          <p:cNvSpPr/>
          <p:nvPr/>
        </p:nvSpPr>
        <p:spPr>
          <a:xfrm>
            <a:off x="6909547" y="5460669"/>
            <a:ext cx="3486532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9000+800+30+4 =</a:t>
            </a:r>
          </a:p>
        </p:txBody>
      </p:sp>
      <p:sp>
        <p:nvSpPr>
          <p:cNvPr id="754" name="Shape 754"/>
          <p:cNvSpPr/>
          <p:nvPr/>
        </p:nvSpPr>
        <p:spPr>
          <a:xfrm>
            <a:off x="10458715" y="5460669"/>
            <a:ext cx="1021113" cy="63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5200"/>
            </a:lvl1pPr>
          </a:lstStyle>
          <a:p>
            <a:r>
              <a:rPr sz="3656"/>
              <a:t>9834</a:t>
            </a:r>
          </a:p>
        </p:txBody>
      </p:sp>
      <p:sp>
        <p:nvSpPr>
          <p:cNvPr id="755" name="Shape 755"/>
          <p:cNvSpPr/>
          <p:nvPr/>
        </p:nvSpPr>
        <p:spPr>
          <a:xfrm flipV="1">
            <a:off x="10240607" y="2887327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56" name="Shape 756"/>
          <p:cNvSpPr/>
          <p:nvPr/>
        </p:nvSpPr>
        <p:spPr>
          <a:xfrm>
            <a:off x="9877705" y="3865946"/>
            <a:ext cx="665247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30</a:t>
            </a:r>
          </a:p>
        </p:txBody>
      </p:sp>
      <p:sp>
        <p:nvSpPr>
          <p:cNvPr id="757" name="Shape 757"/>
          <p:cNvSpPr/>
          <p:nvPr/>
        </p:nvSpPr>
        <p:spPr>
          <a:xfrm flipV="1">
            <a:off x="3505068" y="1421140"/>
            <a:ext cx="1" cy="10179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58" name="Shape 758"/>
          <p:cNvSpPr/>
          <p:nvPr/>
        </p:nvSpPr>
        <p:spPr>
          <a:xfrm>
            <a:off x="3303525" y="2399759"/>
            <a:ext cx="368692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0</a:t>
            </a:r>
          </a:p>
        </p:txBody>
      </p:sp>
      <p:sp>
        <p:nvSpPr>
          <p:cNvPr id="759" name="Shape 759"/>
          <p:cNvSpPr/>
          <p:nvPr/>
        </p:nvSpPr>
        <p:spPr>
          <a:xfrm flipV="1">
            <a:off x="9208461" y="2949850"/>
            <a:ext cx="385751" cy="14738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60" name="Shape 760"/>
          <p:cNvSpPr/>
          <p:nvPr/>
        </p:nvSpPr>
        <p:spPr>
          <a:xfrm>
            <a:off x="8652813" y="4349893"/>
            <a:ext cx="961803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/>
            </a:lvl1pPr>
          </a:lstStyle>
          <a:p>
            <a:r>
              <a:rPr sz="4570"/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80670223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 advAuto="0"/>
      <p:bldP spid="743" grpId="0" animBg="1" advAuto="0"/>
      <p:bldP spid="744" grpId="0" animBg="1" advAuto="0"/>
      <p:bldP spid="745" grpId="0" animBg="1" advAuto="0"/>
      <p:bldP spid="746" grpId="0" animBg="1" advAuto="0"/>
      <p:bldP spid="747" grpId="0" animBg="1" advAuto="0"/>
      <p:bldP spid="748" grpId="0" animBg="1" advAuto="0"/>
      <p:bldP spid="749" grpId="0" animBg="1" advAuto="0"/>
      <p:bldP spid="750" grpId="0" animBg="1" advAuto="0"/>
      <p:bldP spid="751" grpId="0" animBg="1" advAuto="0"/>
      <p:bldP spid="752" grpId="0" animBg="1" advAuto="0"/>
      <p:bldP spid="753" grpId="0" animBg="1" advAuto="0"/>
      <p:bldP spid="754" grpId="0" animBg="1" advAuto="0"/>
      <p:bldP spid="755" grpId="0" animBg="1" advAuto="0"/>
      <p:bldP spid="756" grpId="0" animBg="1" advAuto="0"/>
      <p:bldP spid="757" grpId="0" animBg="1" advAuto="0"/>
      <p:bldP spid="758" grpId="0" animBg="1" advAuto="0"/>
      <p:bldP spid="759" grpId="0" animBg="1" advAuto="0"/>
      <p:bldP spid="760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423" y="147829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>
                <a:solidFill>
                  <a:srgbClr val="0432FF"/>
                </a:solidFill>
                <a:latin typeface="Comic Sans MS" charset="0"/>
                <a:ea typeface="Comic Sans MS" charset="0"/>
                <a:cs typeface="Comic Sans MS" charset="0"/>
              </a:rPr>
              <a:t>Plenary</a:t>
            </a:r>
            <a:endParaRPr lang="en-AU" sz="3600" dirty="0">
              <a:solidFill>
                <a:srgbClr val="0432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6870" y="957317"/>
            <a:ext cx="590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u="sng" dirty="0"/>
              <a:t>Estimating when Rounding</a:t>
            </a:r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69" y="855715"/>
            <a:ext cx="32004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9" y="3738617"/>
            <a:ext cx="3200400" cy="270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171" y="2848388"/>
            <a:ext cx="3276600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273" y="2886488"/>
            <a:ext cx="32385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7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/>
          <p:nvPr/>
        </p:nvSpPr>
        <p:spPr>
          <a:xfrm>
            <a:off x="1867618" y="246570"/>
            <a:ext cx="2039726" cy="84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100"/>
            </a:lvl1pPr>
          </a:lstStyle>
          <a:p>
            <a:r>
              <a:rPr sz="4992"/>
              <a:t>You do!</a:t>
            </a:r>
          </a:p>
        </p:txBody>
      </p:sp>
      <p:sp>
        <p:nvSpPr>
          <p:cNvPr id="763" name="Shape 763"/>
          <p:cNvSpPr/>
          <p:nvPr/>
        </p:nvSpPr>
        <p:spPr>
          <a:xfrm>
            <a:off x="2033290" y="1467219"/>
            <a:ext cx="2241700" cy="4941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3516"/>
              <a:t>42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63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154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247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143</a:t>
            </a:r>
          </a:p>
        </p:txBody>
      </p:sp>
      <p:sp>
        <p:nvSpPr>
          <p:cNvPr id="764" name="Shape 764"/>
          <p:cNvSpPr/>
          <p:nvPr/>
        </p:nvSpPr>
        <p:spPr>
          <a:xfrm>
            <a:off x="6730305" y="1467219"/>
            <a:ext cx="2241700" cy="4941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l">
              <a:defRPr sz="5000"/>
            </a:pPr>
            <a:r>
              <a:rPr sz="3516"/>
              <a:t>232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4453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6298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7378</a:t>
            </a:r>
          </a:p>
          <a:p>
            <a:pPr algn="l">
              <a:defRPr sz="5000"/>
            </a:pPr>
            <a:endParaRPr sz="3516"/>
          </a:p>
          <a:p>
            <a:pPr algn="l">
              <a:defRPr sz="5000"/>
            </a:pPr>
            <a:r>
              <a:rPr sz="3516"/>
              <a:t>5490</a:t>
            </a:r>
          </a:p>
        </p:txBody>
      </p:sp>
    </p:spTree>
    <p:extLst>
      <p:ext uri="{BB962C8B-B14F-4D97-AF65-F5344CB8AC3E}">
        <p14:creationId xmlns:p14="http://schemas.microsoft.com/office/powerpoint/2010/main" val="118013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/>
          <p:nvPr/>
        </p:nvSpPr>
        <p:spPr>
          <a:xfrm>
            <a:off x="2881313" y="988218"/>
            <a:ext cx="6647269" cy="46329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767" name="Shape 767"/>
          <p:cNvSpPr/>
          <p:nvPr/>
        </p:nvSpPr>
        <p:spPr>
          <a:xfrm>
            <a:off x="4641176" y="2370242"/>
            <a:ext cx="2741136" cy="140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7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344" dirty="0"/>
              <a:t>Learn Its</a:t>
            </a:r>
          </a:p>
          <a:p>
            <a:pPr algn="ctr">
              <a:defRPr sz="4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305" dirty="0"/>
              <a:t>Times Tables</a:t>
            </a:r>
          </a:p>
        </p:txBody>
      </p:sp>
    </p:spTree>
    <p:extLst>
      <p:ext uri="{BB962C8B-B14F-4D97-AF65-F5344CB8AC3E}">
        <p14:creationId xmlns:p14="http://schemas.microsoft.com/office/powerpoint/2010/main" val="33478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sz="7453" dirty="0"/>
              <a:t>3 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AU" sz="4800" dirty="0"/>
              <a:t>5 </a:t>
            </a:r>
            <a:r>
              <a:rPr sz="4800" dirty="0"/>
              <a:t>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</a:t>
            </a:r>
            <a:r>
              <a:rPr sz="7453" dirty="0"/>
              <a:t> x </a:t>
            </a:r>
            <a:r>
              <a:rPr lang="en-AU" sz="7453" dirty="0"/>
              <a:t>3</a:t>
            </a:r>
            <a:r>
              <a:rPr sz="7453" dirty="0"/>
              <a:t> 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2163" y="164105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165" y="2744095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55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9</a:t>
            </a:r>
            <a:r>
              <a:rPr sz="7453" dirty="0"/>
              <a:t> 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</a:t>
            </a:r>
            <a:r>
              <a:rPr sz="7453" dirty="0"/>
              <a:t> x </a:t>
            </a:r>
            <a:r>
              <a:rPr lang="en-AU" sz="7453" dirty="0"/>
              <a:t>9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2164" y="164105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45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164" y="2744095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4411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7" y="161297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6</a:t>
            </a:r>
            <a:r>
              <a:rPr sz="7453" dirty="0"/>
              <a:t> 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7" y="2734736"/>
            <a:ext cx="2795638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</a:t>
            </a:r>
            <a:r>
              <a:rPr sz="7453" dirty="0"/>
              <a:t> x </a:t>
            </a:r>
            <a:r>
              <a:rPr lang="en-AU" sz="7453" dirty="0"/>
              <a:t>6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82164" y="164105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164" y="2744095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517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9959491" y="6510287"/>
            <a:ext cx="587148" cy="266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r>
              <a:rPr sz="1265"/>
              <a:t>revision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6526" y="1612976"/>
            <a:ext cx="3279745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10</a:t>
            </a:r>
            <a:r>
              <a:rPr sz="7453" dirty="0"/>
              <a:t> x </a:t>
            </a:r>
            <a:r>
              <a:rPr lang="en-AU" sz="7453" dirty="0"/>
              <a:t>5</a:t>
            </a:r>
            <a:r>
              <a:rPr sz="7453" dirty="0"/>
              <a:t> = </a:t>
            </a:r>
          </a:p>
        </p:txBody>
      </p:sp>
      <p:sp>
        <p:nvSpPr>
          <p:cNvPr id="6" name="Shape 421"/>
          <p:cNvSpPr/>
          <p:nvPr/>
        </p:nvSpPr>
        <p:spPr>
          <a:xfrm>
            <a:off x="3012593" y="248323"/>
            <a:ext cx="620183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600"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sz="4800" dirty="0"/>
              <a:t>2 x Table</a:t>
            </a:r>
            <a:r>
              <a:rPr lang="en-AU" sz="4800" dirty="0"/>
              <a:t> Switchers</a:t>
            </a:r>
            <a:r>
              <a:rPr sz="4800" dirty="0"/>
              <a:t> </a:t>
            </a:r>
          </a:p>
        </p:txBody>
      </p:sp>
      <p:sp>
        <p:nvSpPr>
          <p:cNvPr id="7" name="Shape 614"/>
          <p:cNvSpPr/>
          <p:nvPr/>
        </p:nvSpPr>
        <p:spPr>
          <a:xfrm>
            <a:off x="4386526" y="2734736"/>
            <a:ext cx="3279745" cy="121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600"/>
            </a:lvl1pPr>
          </a:lstStyle>
          <a:p>
            <a:r>
              <a:rPr lang="en-AU" sz="7453" dirty="0"/>
              <a:t>5</a:t>
            </a:r>
            <a:r>
              <a:rPr sz="7453" dirty="0"/>
              <a:t> x </a:t>
            </a:r>
            <a:r>
              <a:rPr lang="en-AU" sz="7453" dirty="0"/>
              <a:t>10 </a:t>
            </a:r>
            <a:r>
              <a:rPr sz="7453" dirty="0"/>
              <a:t>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5952" y="1631698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5952" y="2759989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>
                <a:solidFill>
                  <a:srgbClr val="0432FF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336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 animBg="1"/>
      <p:bldP spid="7" grpId="0" animBg="1"/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Macintosh PowerPoint</Application>
  <PresentationFormat>Widescreen</PresentationFormat>
  <Paragraphs>288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AGCanYouNotBold</vt:lpstr>
      <vt:lpstr>Calibri</vt:lpstr>
      <vt:lpstr>Calibri Light</vt:lpstr>
      <vt:lpstr>Comic Sans MS</vt:lpstr>
      <vt:lpstr>Helvetica</vt:lpstr>
      <vt:lpstr>Helvetica Light</vt:lpstr>
      <vt:lpstr>ＭＳ 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2021-02-15T12:10:38Z</dcterms:created>
  <dcterms:modified xsi:type="dcterms:W3CDTF">2021-02-15T12:11:36Z</dcterms:modified>
</cp:coreProperties>
</file>